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96" r:id="rId3"/>
    <p:sldId id="384" r:id="rId4"/>
    <p:sldId id="383" r:id="rId5"/>
    <p:sldId id="385" r:id="rId6"/>
    <p:sldId id="389" r:id="rId7"/>
    <p:sldId id="387" r:id="rId8"/>
    <p:sldId id="388" r:id="rId9"/>
    <p:sldId id="390" r:id="rId10"/>
    <p:sldId id="386" r:id="rId11"/>
    <p:sldId id="391" r:id="rId12"/>
    <p:sldId id="392" r:id="rId13"/>
    <p:sldId id="382"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6" autoAdjust="0"/>
    <p:restoredTop sz="94660"/>
  </p:normalViewPr>
  <p:slideViewPr>
    <p:cSldViewPr showGuides="1">
      <p:cViewPr varScale="1">
        <p:scale>
          <a:sx n="116" d="100"/>
          <a:sy n="116" d="100"/>
        </p:scale>
        <p:origin x="10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C4B87-6123-4AD5-BA18-D0C615F32DE0}" type="datetimeFigureOut">
              <a:rPr lang="de-DE" smtClean="0"/>
              <a:t>15.05.2017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D54D14-BD7D-4C86-87A4-3C7AAB60AB5B}" type="slidenum">
              <a:rPr lang="de-DE" smtClean="0"/>
              <a:t>‹Nr.›</a:t>
            </a:fld>
            <a:endParaRPr lang="de-DE"/>
          </a:p>
        </p:txBody>
      </p:sp>
    </p:spTree>
    <p:extLst>
      <p:ext uri="{BB962C8B-B14F-4D97-AF65-F5344CB8AC3E}">
        <p14:creationId xmlns:p14="http://schemas.microsoft.com/office/powerpoint/2010/main" val="2429783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smtClean="0"/>
              <a:t>Kopf- und Fußzeile -&gt; Datum fix</a:t>
            </a:r>
            <a:endParaRPr lang="de-DE" dirty="0"/>
          </a:p>
        </p:txBody>
      </p:sp>
      <p:sp>
        <p:nvSpPr>
          <p:cNvPr id="8" name="Fußzeilenplatzhalter 7"/>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9" name="Foliennummernplatzhalter 8"/>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17" name="Titel 1"/>
          <p:cNvSpPr>
            <a:spLocks noGrp="1"/>
          </p:cNvSpPr>
          <p:nvPr>
            <p:ph type="ctrTitle" hasCustomPrompt="1"/>
          </p:nvPr>
        </p:nvSpPr>
        <p:spPr>
          <a:xfrm>
            <a:off x="685800" y="2130427"/>
            <a:ext cx="8134672" cy="2090663"/>
          </a:xfrm>
        </p:spPr>
        <p:txBody>
          <a:bodyPr>
            <a:normAutofit/>
          </a:bodyPr>
          <a:lstStyle>
            <a:lvl1pPr algn="l">
              <a:defRPr sz="4400"/>
            </a:lvl1pPr>
          </a:lstStyle>
          <a:p>
            <a:r>
              <a:rPr lang="de-DE" dirty="0" smtClean="0"/>
              <a:t>Titel durch Klicken bearbeiten</a:t>
            </a:r>
            <a:endParaRPr lang="de-DE" dirty="0"/>
          </a:p>
        </p:txBody>
      </p:sp>
      <p:sp>
        <p:nvSpPr>
          <p:cNvPr id="18" name="Untertitel 2"/>
          <p:cNvSpPr>
            <a:spLocks noGrp="1"/>
          </p:cNvSpPr>
          <p:nvPr>
            <p:ph type="subTitle" idx="1" hasCustomPrompt="1"/>
          </p:nvPr>
        </p:nvSpPr>
        <p:spPr>
          <a:xfrm>
            <a:off x="685800" y="4509120"/>
            <a:ext cx="8134672" cy="112968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 </a:t>
            </a:r>
          </a:p>
          <a:p>
            <a:r>
              <a:rPr lang="de-DE" dirty="0" smtClean="0"/>
              <a:t>eingeben</a:t>
            </a:r>
          </a:p>
          <a:p>
            <a:endParaRPr lang="de-DE" dirty="0"/>
          </a:p>
        </p:txBody>
      </p:sp>
      <p:sp>
        <p:nvSpPr>
          <p:cNvPr id="10"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7802997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xt+4 Bilder">
    <p:spTree>
      <p:nvGrpSpPr>
        <p:cNvPr id="1" name=""/>
        <p:cNvGrpSpPr/>
        <p:nvPr/>
      </p:nvGrpSpPr>
      <p:grpSpPr>
        <a:xfrm>
          <a:off x="0" y="0"/>
          <a:ext cx="0" cy="0"/>
          <a:chOff x="0" y="0"/>
          <a:chExt cx="0" cy="0"/>
        </a:xfrm>
      </p:grpSpPr>
      <p:sp>
        <p:nvSpPr>
          <p:cNvPr id="18" name="Foliennummernplatzhalter"/>
          <p:cNvSpPr>
            <a:spLocks noGrp="1"/>
          </p:cNvSpPr>
          <p:nvPr>
            <p:ph type="sldNum" sz="quarter" idx="25"/>
          </p:nvPr>
        </p:nvSpPr>
        <p:spPr/>
        <p:txBody>
          <a:bodyPr/>
          <a:lstStyle/>
          <a:p>
            <a:r>
              <a:rPr lang="de-DE" smtClean="0"/>
              <a:t>S. </a:t>
            </a:r>
            <a:fld id="{D7EFD9E5-FB44-4C01-A2C2-48348664E7CC}" type="slidenum">
              <a:rPr lang="de-DE" smtClean="0"/>
              <a:pPr/>
              <a:t>‹Nr.›</a:t>
            </a:fld>
            <a:endParaRPr lang="de-DE" dirty="0"/>
          </a:p>
        </p:txBody>
      </p:sp>
      <p:sp>
        <p:nvSpPr>
          <p:cNvPr id="3" name="Datumsplatzhalter"/>
          <p:cNvSpPr>
            <a:spLocks noGrp="1"/>
          </p:cNvSpPr>
          <p:nvPr>
            <p:ph type="dt" sz="half" idx="23"/>
          </p:nvPr>
        </p:nvSpPr>
        <p:spPr/>
        <p:txBody>
          <a:bodyPr/>
          <a:lstStyle/>
          <a:p>
            <a:r>
              <a:rPr lang="de-DE" smtClean="0"/>
              <a:t>Kopf- und Fußzeile -&gt; Datum fix</a:t>
            </a:r>
            <a:endParaRPr lang="de-DE" dirty="0"/>
          </a:p>
        </p:txBody>
      </p:sp>
      <p:sp>
        <p:nvSpPr>
          <p:cNvPr id="6" name="Fußzeilenplatzhalter"/>
          <p:cNvSpPr>
            <a:spLocks noGrp="1"/>
          </p:cNvSpPr>
          <p:nvPr>
            <p:ph type="ftr" sz="quarter" idx="24"/>
          </p:nvPr>
        </p:nvSpPr>
        <p:spPr/>
        <p:txBody>
          <a:bodyPr/>
          <a:lstStyle/>
          <a:p>
            <a:r>
              <a:rPr lang="de-DE" smtClean="0"/>
              <a:t>Register Einfügen -&gt; Bereich Text -&gt; Kopf- und Fußzeile -&gt; Fußzeile</a:t>
            </a:r>
            <a:endParaRPr lang="de-DE" dirty="0"/>
          </a:p>
        </p:txBody>
      </p:sp>
      <p:sp>
        <p:nvSpPr>
          <p:cNvPr id="13" name="Bildplatzhalter 4"/>
          <p:cNvSpPr>
            <a:spLocks noGrp="1"/>
          </p:cNvSpPr>
          <p:nvPr>
            <p:ph type="pic" sz="quarter" idx="18" hasCustomPrompt="1"/>
          </p:nvPr>
        </p:nvSpPr>
        <p:spPr>
          <a:xfrm>
            <a:off x="6807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2" name="Bildplatzhalter 3"/>
          <p:cNvSpPr>
            <a:spLocks noGrp="1"/>
          </p:cNvSpPr>
          <p:nvPr>
            <p:ph type="pic" sz="quarter" idx="17" hasCustomPrompt="1"/>
          </p:nvPr>
        </p:nvSpPr>
        <p:spPr>
          <a:xfrm>
            <a:off x="4665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4" name="Bildplatzhalter 2"/>
          <p:cNvSpPr>
            <a:spLocks noGrp="1"/>
          </p:cNvSpPr>
          <p:nvPr>
            <p:ph type="pic" sz="quarter" idx="19" hasCustomPrompt="1"/>
          </p:nvPr>
        </p:nvSpPr>
        <p:spPr>
          <a:xfrm>
            <a:off x="6807600" y="961200"/>
            <a:ext cx="2041200" cy="2160000"/>
          </a:xfrm>
        </p:spPr>
        <p:txBody>
          <a:bodyPr>
            <a:normAutofit/>
          </a:bodyPr>
          <a:lstStyle>
            <a:lvl1pPr marL="0" indent="0">
              <a:buNone/>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endParaRPr lang="de-DE" dirty="0"/>
          </a:p>
        </p:txBody>
      </p:sp>
      <p:sp>
        <p:nvSpPr>
          <p:cNvPr id="5" name="Bildplatzhalter 1"/>
          <p:cNvSpPr>
            <a:spLocks noGrp="1"/>
          </p:cNvSpPr>
          <p:nvPr>
            <p:ph type="pic" sz="quarter" idx="13" hasCustomPrompt="1"/>
          </p:nvPr>
        </p:nvSpPr>
        <p:spPr>
          <a:xfrm>
            <a:off x="4665600" y="961200"/>
            <a:ext cx="2041200" cy="2160000"/>
          </a:xfr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50825" y="961200"/>
            <a:ext cx="4186800" cy="313200"/>
          </a:xfrm>
        </p:spPr>
        <p:txBody>
          <a:bodyPr/>
          <a:lstStyle>
            <a:lvl1pPr>
              <a:defRPr sz="2000" b="1"/>
            </a:lvl1pPr>
          </a:lstStyle>
          <a:p>
            <a:r>
              <a:rPr lang="de-DE" dirty="0" smtClean="0"/>
              <a:t>Titel durch Klicken bearbeiten</a:t>
            </a:r>
            <a:endParaRPr lang="de-DE" dirty="0"/>
          </a:p>
        </p:txBody>
      </p:sp>
      <p:sp>
        <p:nvSpPr>
          <p:cNvPr id="4" name="Textplatzhalter links"/>
          <p:cNvSpPr>
            <a:spLocks noGrp="1"/>
          </p:cNvSpPr>
          <p:nvPr>
            <p:ph type="body" sz="quarter" idx="15" hasCustomPrompt="1"/>
          </p:nvPr>
        </p:nvSpPr>
        <p:spPr>
          <a:xfrm>
            <a:off x="250825" y="1350000"/>
            <a:ext cx="4186800" cy="4752000"/>
          </a:xfrm>
        </p:spPr>
        <p:txBody>
          <a:bodyPr>
            <a:normAutofit/>
          </a:bodyPr>
          <a:lstStyle>
            <a:lvl1pPr marL="174625" indent="-174625">
              <a:defRPr sz="2000"/>
            </a:lvl1pPr>
            <a:lvl2pPr marL="450850" indent="-187325">
              <a:defRPr sz="2000"/>
            </a:lvl2pPr>
            <a:lvl3pPr marL="714375" indent="-176213">
              <a:defRPr sz="2000"/>
            </a:lvl3pPr>
            <a:lvl4pPr marL="1074738" indent="-228600">
              <a:defRPr sz="2000"/>
            </a:lvl4pPr>
            <a:lvl5pPr marL="1443038" indent="-228600">
              <a:buFont typeface="Arial" panose="020B0604020202020204" pitchFamily="34" charset="0"/>
              <a:buChar char="•"/>
              <a:defRPr sz="2000"/>
            </a:lvl5pPr>
          </a:lstStyle>
          <a:p>
            <a:pPr lvl="0"/>
            <a:r>
              <a:rPr lang="de-DE" dirty="0" smtClean="0"/>
              <a:t>Text durch Klick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Untertitel Objekt 1"/>
          <p:cNvSpPr>
            <a:spLocks noGrp="1"/>
          </p:cNvSpPr>
          <p:nvPr>
            <p:ph type="body" sz="quarter" idx="22" hasCustomPrompt="1"/>
          </p:nvPr>
        </p:nvSpPr>
        <p:spPr>
          <a:xfrm>
            <a:off x="4665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6" name="Untertitel Objekt 2"/>
          <p:cNvSpPr>
            <a:spLocks noGrp="1"/>
          </p:cNvSpPr>
          <p:nvPr>
            <p:ph type="body" sz="quarter" idx="21" hasCustomPrompt="1"/>
          </p:nvPr>
        </p:nvSpPr>
        <p:spPr>
          <a:xfrm>
            <a:off x="6843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5" name="Untertitel Objekt 3"/>
          <p:cNvSpPr>
            <a:spLocks noGrp="1"/>
          </p:cNvSpPr>
          <p:nvPr>
            <p:ph type="body" sz="quarter" idx="20" hasCustomPrompt="1"/>
          </p:nvPr>
        </p:nvSpPr>
        <p:spPr>
          <a:xfrm>
            <a:off x="4665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1" name="Untertitel Objekt 4"/>
          <p:cNvSpPr>
            <a:spLocks noGrp="1"/>
          </p:cNvSpPr>
          <p:nvPr>
            <p:ph type="body" sz="quarter" idx="16" hasCustomPrompt="1"/>
          </p:nvPr>
        </p:nvSpPr>
        <p:spPr>
          <a:xfrm>
            <a:off x="6807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Tree>
    <p:extLst>
      <p:ext uri="{BB962C8B-B14F-4D97-AF65-F5344CB8AC3E}">
        <p14:creationId xmlns:p14="http://schemas.microsoft.com/office/powerpoint/2010/main" val="1331068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xt+4 Bilder/ oben re  Logo ext.">
    <p:spTree>
      <p:nvGrpSpPr>
        <p:cNvPr id="1" name=""/>
        <p:cNvGrpSpPr/>
        <p:nvPr/>
      </p:nvGrpSpPr>
      <p:grpSpPr>
        <a:xfrm>
          <a:off x="0" y="0"/>
          <a:ext cx="0" cy="0"/>
          <a:chOff x="0" y="0"/>
          <a:chExt cx="0" cy="0"/>
        </a:xfrm>
      </p:grpSpPr>
      <p:sp>
        <p:nvSpPr>
          <p:cNvPr id="10" name="Foliennummernplatzhalter"/>
          <p:cNvSpPr>
            <a:spLocks noGrp="1"/>
          </p:cNvSpPr>
          <p:nvPr>
            <p:ph type="sldNum" sz="quarter" idx="25"/>
          </p:nvPr>
        </p:nvSpPr>
        <p:spPr/>
        <p:txBody>
          <a:bodyPr/>
          <a:lstStyle/>
          <a:p>
            <a:r>
              <a:rPr lang="de-DE" smtClean="0"/>
              <a:t>S. </a:t>
            </a:r>
            <a:fld id="{D7EFD9E5-FB44-4C01-A2C2-48348664E7CC}" type="slidenum">
              <a:rPr lang="de-DE" smtClean="0"/>
              <a:pPr/>
              <a:t>‹Nr.›</a:t>
            </a:fld>
            <a:endParaRPr lang="de-DE" dirty="0"/>
          </a:p>
        </p:txBody>
      </p:sp>
      <p:sp>
        <p:nvSpPr>
          <p:cNvPr id="3" name="Datumsplatzhalter" hidden="1"/>
          <p:cNvSpPr>
            <a:spLocks noGrp="1"/>
          </p:cNvSpPr>
          <p:nvPr>
            <p:ph type="dt" sz="half" idx="23"/>
          </p:nvPr>
        </p:nvSpPr>
        <p:spPr/>
        <p:txBody>
          <a:bodyPr/>
          <a:lstStyle/>
          <a:p>
            <a:r>
              <a:rPr lang="de-DE" smtClean="0"/>
              <a:t>Kopf- und Fußzeile -&gt; Datum fix</a:t>
            </a:r>
            <a:endParaRPr lang="de-DE" dirty="0"/>
          </a:p>
        </p:txBody>
      </p:sp>
      <p:sp>
        <p:nvSpPr>
          <p:cNvPr id="6" name="Fußzeilenplatzhalter" hidden="1"/>
          <p:cNvSpPr>
            <a:spLocks noGrp="1"/>
          </p:cNvSpPr>
          <p:nvPr>
            <p:ph type="ftr" sz="quarter" idx="24"/>
          </p:nvPr>
        </p:nvSpPr>
        <p:spPr/>
        <p:txBody>
          <a:bodyPr/>
          <a:lstStyle/>
          <a:p>
            <a:r>
              <a:rPr lang="de-DE" smtClean="0"/>
              <a:t>Register Einfügen -&gt; Bereich Text -&gt; Kopf- und Fußzeile -&gt; Fußzeile</a:t>
            </a:r>
            <a:endParaRPr lang="de-DE" dirty="0"/>
          </a:p>
        </p:txBody>
      </p:sp>
      <p:sp>
        <p:nvSpPr>
          <p:cNvPr id="13" name="Bildplatzhalter 4"/>
          <p:cNvSpPr>
            <a:spLocks noGrp="1"/>
          </p:cNvSpPr>
          <p:nvPr>
            <p:ph type="pic" sz="quarter" idx="18" hasCustomPrompt="1"/>
          </p:nvPr>
        </p:nvSpPr>
        <p:spPr>
          <a:xfrm>
            <a:off x="6807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2" name="Bildplatzhalter 3"/>
          <p:cNvSpPr>
            <a:spLocks noGrp="1"/>
          </p:cNvSpPr>
          <p:nvPr>
            <p:ph type="pic" sz="quarter" idx="17" hasCustomPrompt="1"/>
          </p:nvPr>
        </p:nvSpPr>
        <p:spPr>
          <a:xfrm>
            <a:off x="4665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4" name="Bildplatzhalter 2"/>
          <p:cNvSpPr>
            <a:spLocks noGrp="1"/>
          </p:cNvSpPr>
          <p:nvPr>
            <p:ph type="pic" sz="quarter" idx="19" hasCustomPrompt="1"/>
          </p:nvPr>
        </p:nvSpPr>
        <p:spPr>
          <a:xfrm>
            <a:off x="6807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5" name="Bildplatzhalter 1"/>
          <p:cNvSpPr>
            <a:spLocks noGrp="1"/>
          </p:cNvSpPr>
          <p:nvPr>
            <p:ph type="pic" sz="quarter" idx="13" hasCustomPrompt="1"/>
          </p:nvPr>
        </p:nvSpPr>
        <p:spPr>
          <a:xfrm>
            <a:off x="4665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8"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50825" y="961200"/>
            <a:ext cx="4186800" cy="313200"/>
          </a:xfrm>
        </p:spPr>
        <p:txBody>
          <a:bodyPr/>
          <a:lstStyle>
            <a:lvl1pPr>
              <a:defRPr sz="2000" b="1"/>
            </a:lvl1pPr>
          </a:lstStyle>
          <a:p>
            <a:r>
              <a:rPr lang="de-DE" dirty="0" smtClean="0"/>
              <a:t>Titel durch Klicken bearbeiten</a:t>
            </a:r>
            <a:endParaRPr lang="de-DE" dirty="0"/>
          </a:p>
        </p:txBody>
      </p:sp>
      <p:sp>
        <p:nvSpPr>
          <p:cNvPr id="4" name="Textplatzhalter links"/>
          <p:cNvSpPr>
            <a:spLocks noGrp="1"/>
          </p:cNvSpPr>
          <p:nvPr>
            <p:ph type="body" sz="quarter" idx="15" hasCustomPrompt="1"/>
          </p:nvPr>
        </p:nvSpPr>
        <p:spPr>
          <a:xfrm>
            <a:off x="250825" y="1350000"/>
            <a:ext cx="4186800" cy="4752000"/>
          </a:xfrm>
        </p:spPr>
        <p:txBody>
          <a:bodyPr>
            <a:normAutofit/>
          </a:bodyPr>
          <a:lstStyle>
            <a:lvl1pPr marL="174625" indent="-174625">
              <a:defRPr sz="2000"/>
            </a:lvl1pPr>
            <a:lvl2pPr marL="450850" indent="-187325">
              <a:defRPr sz="2000"/>
            </a:lvl2pPr>
            <a:lvl3pPr marL="714375" indent="-176213">
              <a:defRPr sz="2000"/>
            </a:lvl3pPr>
            <a:lvl4pPr marL="1074738" indent="-228600">
              <a:defRPr sz="2000"/>
            </a:lvl4pPr>
            <a:lvl5pPr marL="1443038" indent="-228600">
              <a:buFont typeface="Arial" panose="020B0604020202020204" pitchFamily="34" charset="0"/>
              <a:buChar char="•"/>
              <a:defRPr sz="2000"/>
            </a:lvl5pPr>
          </a:lstStyle>
          <a:p>
            <a:pPr lvl="0"/>
            <a:r>
              <a:rPr lang="de-DE" dirty="0" smtClean="0"/>
              <a:t>Text durch Klick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Untertitel Objekt 1"/>
          <p:cNvSpPr>
            <a:spLocks noGrp="1"/>
          </p:cNvSpPr>
          <p:nvPr>
            <p:ph type="body" sz="quarter" idx="22" hasCustomPrompt="1"/>
          </p:nvPr>
        </p:nvSpPr>
        <p:spPr>
          <a:xfrm>
            <a:off x="4665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6" name="Untertitel Objekt 2"/>
          <p:cNvSpPr>
            <a:spLocks noGrp="1"/>
          </p:cNvSpPr>
          <p:nvPr>
            <p:ph type="body" sz="quarter" idx="21" hasCustomPrompt="1"/>
          </p:nvPr>
        </p:nvSpPr>
        <p:spPr>
          <a:xfrm>
            <a:off x="6843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5" name="Untertitel Objekt 3"/>
          <p:cNvSpPr>
            <a:spLocks noGrp="1"/>
          </p:cNvSpPr>
          <p:nvPr>
            <p:ph type="body" sz="quarter" idx="20" hasCustomPrompt="1"/>
          </p:nvPr>
        </p:nvSpPr>
        <p:spPr>
          <a:xfrm>
            <a:off x="4665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1" name="Untertitel Objekt 4"/>
          <p:cNvSpPr>
            <a:spLocks noGrp="1"/>
          </p:cNvSpPr>
          <p:nvPr>
            <p:ph type="body" sz="quarter" idx="16" hasCustomPrompt="1"/>
          </p:nvPr>
        </p:nvSpPr>
        <p:spPr>
          <a:xfrm>
            <a:off x="6807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Tree>
    <p:extLst>
      <p:ext uri="{BB962C8B-B14F-4D97-AF65-F5344CB8AC3E}">
        <p14:creationId xmlns:p14="http://schemas.microsoft.com/office/powerpoint/2010/main" val="7069915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xt+4 Bilder/unten li Logo int.">
    <p:spTree>
      <p:nvGrpSpPr>
        <p:cNvPr id="1" name=""/>
        <p:cNvGrpSpPr/>
        <p:nvPr/>
      </p:nvGrpSpPr>
      <p:grpSpPr>
        <a:xfrm>
          <a:off x="0" y="0"/>
          <a:ext cx="0" cy="0"/>
          <a:chOff x="0" y="0"/>
          <a:chExt cx="0" cy="0"/>
        </a:xfrm>
      </p:grpSpPr>
      <p:sp>
        <p:nvSpPr>
          <p:cNvPr id="21" name="Foliennummernplatzhalter"/>
          <p:cNvSpPr>
            <a:spLocks noGrp="1"/>
          </p:cNvSpPr>
          <p:nvPr>
            <p:ph type="sldNum" sz="quarter" idx="25"/>
          </p:nvPr>
        </p:nvSpPr>
        <p:spPr/>
        <p:txBody>
          <a:bodyPr/>
          <a:lstStyle/>
          <a:p>
            <a:r>
              <a:rPr lang="de-DE" smtClean="0"/>
              <a:t>S. </a:t>
            </a:r>
            <a:fld id="{D7EFD9E5-FB44-4C01-A2C2-48348664E7CC}" type="slidenum">
              <a:rPr lang="de-DE" smtClean="0"/>
              <a:pPr/>
              <a:t>‹Nr.›</a:t>
            </a:fld>
            <a:endParaRPr lang="de-DE" dirty="0"/>
          </a:p>
        </p:txBody>
      </p:sp>
      <p:sp>
        <p:nvSpPr>
          <p:cNvPr id="19" name="Datumsplatzhalter"/>
          <p:cNvSpPr>
            <a:spLocks noGrp="1"/>
          </p:cNvSpPr>
          <p:nvPr>
            <p:ph type="dt" sz="half" idx="23"/>
          </p:nvPr>
        </p:nvSpPr>
        <p:spPr/>
        <p:txBody>
          <a:bodyPr/>
          <a:lstStyle/>
          <a:p>
            <a:r>
              <a:rPr lang="de-DE" smtClean="0"/>
              <a:t>Kopf- und Fußzeile -&gt; Datum fix</a:t>
            </a:r>
            <a:endParaRPr lang="de-DE" dirty="0"/>
          </a:p>
        </p:txBody>
      </p:sp>
      <p:sp>
        <p:nvSpPr>
          <p:cNvPr id="20" name="Fußzeilenplatzhalter"/>
          <p:cNvSpPr>
            <a:spLocks noGrp="1"/>
          </p:cNvSpPr>
          <p:nvPr>
            <p:ph type="ftr" sz="quarter" idx="24"/>
          </p:nvPr>
        </p:nvSpPr>
        <p:spPr/>
        <p:txBody>
          <a:bodyPr/>
          <a:lstStyle/>
          <a:p>
            <a:r>
              <a:rPr lang="de-DE" smtClean="0"/>
              <a:t>Register Einfügen -&gt; Bereich Text -&gt; Kopf- und Fußzeile -&gt; Fußzeile</a:t>
            </a:r>
            <a:endParaRPr lang="de-DE" dirty="0"/>
          </a:p>
        </p:txBody>
      </p:sp>
      <p:sp>
        <p:nvSpPr>
          <p:cNvPr id="13" name="Bildplatzhalter 4"/>
          <p:cNvSpPr>
            <a:spLocks noGrp="1"/>
          </p:cNvSpPr>
          <p:nvPr>
            <p:ph type="pic" sz="quarter" idx="18" hasCustomPrompt="1"/>
          </p:nvPr>
        </p:nvSpPr>
        <p:spPr>
          <a:xfrm>
            <a:off x="6807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2" name="Bildplatzhalter 3"/>
          <p:cNvSpPr>
            <a:spLocks noGrp="1"/>
          </p:cNvSpPr>
          <p:nvPr>
            <p:ph type="pic" sz="quarter" idx="17" hasCustomPrompt="1"/>
          </p:nvPr>
        </p:nvSpPr>
        <p:spPr>
          <a:xfrm>
            <a:off x="4665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4" name="Bildplatzhalter 2"/>
          <p:cNvSpPr>
            <a:spLocks noGrp="1"/>
          </p:cNvSpPr>
          <p:nvPr>
            <p:ph type="pic" sz="quarter" idx="19" hasCustomPrompt="1"/>
          </p:nvPr>
        </p:nvSpPr>
        <p:spPr>
          <a:xfrm>
            <a:off x="6807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5" name="Bildplatzhalter 1"/>
          <p:cNvSpPr>
            <a:spLocks noGrp="1"/>
          </p:cNvSpPr>
          <p:nvPr>
            <p:ph type="pic" sz="quarter" idx="13" hasCustomPrompt="1"/>
          </p:nvPr>
        </p:nvSpPr>
        <p:spPr>
          <a:xfrm>
            <a:off x="4665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50825" y="961200"/>
            <a:ext cx="4186800" cy="313200"/>
          </a:xfrm>
        </p:spPr>
        <p:txBody>
          <a:bodyPr/>
          <a:lstStyle>
            <a:lvl1pPr>
              <a:defRPr sz="2000" b="1"/>
            </a:lvl1pPr>
          </a:lstStyle>
          <a:p>
            <a:r>
              <a:rPr lang="de-DE" dirty="0" smtClean="0"/>
              <a:t>Titel durch Klicken bearbeiten</a:t>
            </a:r>
            <a:endParaRPr lang="de-DE" dirty="0"/>
          </a:p>
        </p:txBody>
      </p:sp>
      <p:sp>
        <p:nvSpPr>
          <p:cNvPr id="4" name="Textplatzhalter links"/>
          <p:cNvSpPr>
            <a:spLocks noGrp="1"/>
          </p:cNvSpPr>
          <p:nvPr>
            <p:ph type="body" sz="quarter" idx="15" hasCustomPrompt="1"/>
          </p:nvPr>
        </p:nvSpPr>
        <p:spPr>
          <a:xfrm>
            <a:off x="250825" y="1350000"/>
            <a:ext cx="4186800" cy="4752000"/>
          </a:xfrm>
        </p:spPr>
        <p:txBody>
          <a:bodyPr>
            <a:normAutofit/>
          </a:bodyPr>
          <a:lstStyle>
            <a:lvl1pPr marL="174625" indent="-174625">
              <a:defRPr sz="2000"/>
            </a:lvl1pPr>
            <a:lvl2pPr marL="450850" indent="-187325">
              <a:defRPr sz="2000"/>
            </a:lvl2pPr>
            <a:lvl3pPr marL="714375" indent="-176213">
              <a:defRPr sz="2000"/>
            </a:lvl3pPr>
            <a:lvl4pPr marL="1074738" indent="-228600">
              <a:defRPr sz="2000"/>
            </a:lvl4pPr>
            <a:lvl5pPr marL="1443038" indent="-228600">
              <a:buFont typeface="Arial" panose="020B0604020202020204" pitchFamily="34" charset="0"/>
              <a:buChar char="•"/>
              <a:defRPr sz="2000"/>
            </a:lvl5pPr>
          </a:lstStyle>
          <a:p>
            <a:pPr lvl="0"/>
            <a:r>
              <a:rPr lang="de-DE" dirty="0" smtClean="0"/>
              <a:t>Text durch Klick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Untertitel Objekt 1"/>
          <p:cNvSpPr>
            <a:spLocks noGrp="1"/>
          </p:cNvSpPr>
          <p:nvPr>
            <p:ph type="body" sz="quarter" idx="22" hasCustomPrompt="1"/>
          </p:nvPr>
        </p:nvSpPr>
        <p:spPr>
          <a:xfrm>
            <a:off x="4665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6" name="Untertitel Objekt 2"/>
          <p:cNvSpPr>
            <a:spLocks noGrp="1"/>
          </p:cNvSpPr>
          <p:nvPr>
            <p:ph type="body" sz="quarter" idx="21" hasCustomPrompt="1"/>
          </p:nvPr>
        </p:nvSpPr>
        <p:spPr>
          <a:xfrm>
            <a:off x="6843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5" name="Untertitel Objekt 3"/>
          <p:cNvSpPr>
            <a:spLocks noGrp="1"/>
          </p:cNvSpPr>
          <p:nvPr>
            <p:ph type="body" sz="quarter" idx="20" hasCustomPrompt="1"/>
          </p:nvPr>
        </p:nvSpPr>
        <p:spPr>
          <a:xfrm>
            <a:off x="4665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1" name="Untertitel Objekt 4"/>
          <p:cNvSpPr>
            <a:spLocks noGrp="1"/>
          </p:cNvSpPr>
          <p:nvPr>
            <p:ph type="body" sz="quarter" idx="16" hasCustomPrompt="1"/>
          </p:nvPr>
        </p:nvSpPr>
        <p:spPr>
          <a:xfrm>
            <a:off x="6807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Tree>
    <p:extLst>
      <p:ext uri="{BB962C8B-B14F-4D97-AF65-F5344CB8AC3E}">
        <p14:creationId xmlns:p14="http://schemas.microsoft.com/office/powerpoint/2010/main" val="21132164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xt+4 Bilder/unten re Logo ext">
    <p:spTree>
      <p:nvGrpSpPr>
        <p:cNvPr id="1" name=""/>
        <p:cNvGrpSpPr/>
        <p:nvPr/>
      </p:nvGrpSpPr>
      <p:grpSpPr>
        <a:xfrm>
          <a:off x="0" y="0"/>
          <a:ext cx="0" cy="0"/>
          <a:chOff x="0" y="0"/>
          <a:chExt cx="0" cy="0"/>
        </a:xfrm>
      </p:grpSpPr>
      <p:sp>
        <p:nvSpPr>
          <p:cNvPr id="8" name="Foliennummernplatzhalter"/>
          <p:cNvSpPr>
            <a:spLocks noGrp="1"/>
          </p:cNvSpPr>
          <p:nvPr>
            <p:ph type="sldNum" sz="quarter" idx="12"/>
          </p:nvPr>
        </p:nvSpPr>
        <p:spPr>
          <a:xfrm>
            <a:off x="250825" y="6356350"/>
            <a:ext cx="792088" cy="493200"/>
          </a:xfrm>
        </p:spPr>
        <p:txBody>
          <a:bodyPr/>
          <a:lstStyle/>
          <a:p>
            <a:r>
              <a:rPr lang="de-DE" smtClean="0"/>
              <a:t>S. </a:t>
            </a:r>
            <a:fld id="{D7EFD9E5-FB44-4C01-A2C2-48348664E7CC}" type="slidenum">
              <a:rPr lang="de-DE" smtClean="0"/>
              <a:pPr/>
              <a:t>‹Nr.›</a:t>
            </a:fld>
            <a:endParaRPr lang="de-DE" dirty="0"/>
          </a:p>
        </p:txBody>
      </p:sp>
      <p:sp>
        <p:nvSpPr>
          <p:cNvPr id="13" name="Bildplatzhalter 4"/>
          <p:cNvSpPr>
            <a:spLocks noGrp="1"/>
          </p:cNvSpPr>
          <p:nvPr>
            <p:ph type="pic" sz="quarter" idx="18" hasCustomPrompt="1"/>
          </p:nvPr>
        </p:nvSpPr>
        <p:spPr>
          <a:xfrm>
            <a:off x="6807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2" name="Bildplatzhalter 3"/>
          <p:cNvSpPr>
            <a:spLocks noGrp="1"/>
          </p:cNvSpPr>
          <p:nvPr>
            <p:ph type="pic" sz="quarter" idx="17" hasCustomPrompt="1"/>
          </p:nvPr>
        </p:nvSpPr>
        <p:spPr>
          <a:xfrm>
            <a:off x="4665600" y="3645024"/>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4" name="Bildplatzhalter 2"/>
          <p:cNvSpPr>
            <a:spLocks noGrp="1"/>
          </p:cNvSpPr>
          <p:nvPr>
            <p:ph type="pic" sz="quarter" idx="19" hasCustomPrompt="1"/>
          </p:nvPr>
        </p:nvSpPr>
        <p:spPr>
          <a:xfrm>
            <a:off x="6807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5" name="Bildplatzhalter 1"/>
          <p:cNvSpPr>
            <a:spLocks noGrp="1"/>
          </p:cNvSpPr>
          <p:nvPr>
            <p:ph type="pic" sz="quarter" idx="13" hasCustomPrompt="1"/>
          </p:nvPr>
        </p:nvSpPr>
        <p:spPr>
          <a:xfrm>
            <a:off x="4665600" y="961200"/>
            <a:ext cx="2041200" cy="21600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de-DE" dirty="0" smtClean="0"/>
              <a:t>Bild fix -&gt;</a:t>
            </a:r>
            <a:br>
              <a:rPr lang="de-DE" dirty="0" smtClean="0"/>
            </a:br>
            <a:r>
              <a:rPr lang="de-DE" dirty="0" smtClean="0"/>
              <a:t>auf Symbol klicken </a:t>
            </a:r>
            <a:br>
              <a:rPr lang="de-DE" dirty="0" smtClean="0"/>
            </a:br>
            <a:r>
              <a:rPr lang="de-DE" dirty="0" smtClean="0"/>
              <a:t>und einfügen</a:t>
            </a:r>
          </a:p>
          <a:p>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50825" y="961200"/>
            <a:ext cx="4186800" cy="313200"/>
          </a:xfrm>
        </p:spPr>
        <p:txBody>
          <a:bodyPr/>
          <a:lstStyle>
            <a:lvl1pPr>
              <a:defRPr sz="2000" b="1"/>
            </a:lvl1pPr>
          </a:lstStyle>
          <a:p>
            <a:r>
              <a:rPr lang="de-DE" dirty="0" smtClean="0"/>
              <a:t>Titel durch Klicken bearbeiten</a:t>
            </a:r>
            <a:endParaRPr lang="de-DE" dirty="0"/>
          </a:p>
        </p:txBody>
      </p:sp>
      <p:sp>
        <p:nvSpPr>
          <p:cNvPr id="4" name="Textplatzhalter links"/>
          <p:cNvSpPr>
            <a:spLocks noGrp="1"/>
          </p:cNvSpPr>
          <p:nvPr>
            <p:ph type="body" sz="quarter" idx="15" hasCustomPrompt="1"/>
          </p:nvPr>
        </p:nvSpPr>
        <p:spPr>
          <a:xfrm>
            <a:off x="250825" y="1350000"/>
            <a:ext cx="4186800" cy="4752000"/>
          </a:xfrm>
        </p:spPr>
        <p:txBody>
          <a:bodyPr>
            <a:normAutofit/>
          </a:bodyPr>
          <a:lstStyle>
            <a:lvl1pPr marL="174625" indent="-174625">
              <a:defRPr sz="2000"/>
            </a:lvl1pPr>
            <a:lvl2pPr marL="450850" indent="-187325">
              <a:defRPr sz="2000"/>
            </a:lvl2pPr>
            <a:lvl3pPr marL="714375" indent="-176213">
              <a:defRPr sz="2000"/>
            </a:lvl3pPr>
            <a:lvl4pPr marL="1074738" indent="-228600">
              <a:defRPr sz="2000"/>
            </a:lvl4pPr>
            <a:lvl5pPr marL="1443038" indent="-228600">
              <a:buFont typeface="Arial" panose="020B0604020202020204" pitchFamily="34" charset="0"/>
              <a:buChar char="•"/>
              <a:defRPr sz="2000"/>
            </a:lvl5pPr>
          </a:lstStyle>
          <a:p>
            <a:pPr lvl="0"/>
            <a:r>
              <a:rPr lang="de-DE" dirty="0" smtClean="0"/>
              <a:t>Text durch Klick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Untertitel Objekt 1"/>
          <p:cNvSpPr>
            <a:spLocks noGrp="1"/>
          </p:cNvSpPr>
          <p:nvPr>
            <p:ph type="body" sz="quarter" idx="22" hasCustomPrompt="1"/>
          </p:nvPr>
        </p:nvSpPr>
        <p:spPr>
          <a:xfrm>
            <a:off x="4665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6" name="Untertitel Objekt 2"/>
          <p:cNvSpPr>
            <a:spLocks noGrp="1"/>
          </p:cNvSpPr>
          <p:nvPr>
            <p:ph type="body" sz="quarter" idx="21" hasCustomPrompt="1"/>
          </p:nvPr>
        </p:nvSpPr>
        <p:spPr>
          <a:xfrm>
            <a:off x="6843600" y="32472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5" name="Untertitel Objekt 3"/>
          <p:cNvSpPr>
            <a:spLocks noGrp="1"/>
          </p:cNvSpPr>
          <p:nvPr>
            <p:ph type="body" sz="quarter" idx="20" hasCustomPrompt="1"/>
          </p:nvPr>
        </p:nvSpPr>
        <p:spPr>
          <a:xfrm>
            <a:off x="4665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
        <p:nvSpPr>
          <p:cNvPr id="11" name="Untertitel Objekt 4"/>
          <p:cNvSpPr>
            <a:spLocks noGrp="1"/>
          </p:cNvSpPr>
          <p:nvPr>
            <p:ph type="body" sz="quarter" idx="16" hasCustomPrompt="1"/>
          </p:nvPr>
        </p:nvSpPr>
        <p:spPr>
          <a:xfrm>
            <a:off x="6807600" y="5940000"/>
            <a:ext cx="2041200" cy="162000"/>
          </a:xfrm>
        </p:spPr>
        <p:txBody>
          <a:bodyPr tIns="0" bIns="0">
            <a:normAutofit/>
          </a:bodyPr>
          <a:lstStyle>
            <a:lvl1pPr marL="0" indent="0">
              <a:buNone/>
              <a:defRPr sz="1400" baseline="0"/>
            </a:lvl1pPr>
          </a:lstStyle>
          <a:p>
            <a:pPr lvl="0"/>
            <a:r>
              <a:rPr lang="de-DE" dirty="0" smtClean="0"/>
              <a:t>Untertitel Objekt</a:t>
            </a:r>
          </a:p>
          <a:p>
            <a:pPr lvl="0"/>
            <a:endParaRPr lang="de-DE" dirty="0" smtClean="0"/>
          </a:p>
        </p:txBody>
      </p:sp>
    </p:spTree>
    <p:extLst>
      <p:ext uri="{BB962C8B-B14F-4D97-AF65-F5344CB8AC3E}">
        <p14:creationId xmlns:p14="http://schemas.microsoft.com/office/powerpoint/2010/main" val="11160409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smtClean="0"/>
              <a:t>Kopf- und Fußzeile -&gt; Datum fix</a:t>
            </a:r>
            <a:endParaRPr lang="de-DE" dirty="0"/>
          </a:p>
        </p:txBody>
      </p:sp>
      <p:sp>
        <p:nvSpPr>
          <p:cNvPr id="8" name="Fußzeilenplatzhalter 7"/>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9" name="Foliennummernplatzhalter 8"/>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3" name="Textplatzhalter 2"/>
          <p:cNvSpPr>
            <a:spLocks noGrp="1"/>
          </p:cNvSpPr>
          <p:nvPr>
            <p:ph type="body" idx="1"/>
          </p:nvPr>
        </p:nvSpPr>
        <p:spPr>
          <a:xfrm>
            <a:off x="722313" y="426879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2" name="Titel 1"/>
          <p:cNvSpPr>
            <a:spLocks noGrp="1"/>
          </p:cNvSpPr>
          <p:nvPr>
            <p:ph type="title" hasCustomPrompt="1"/>
          </p:nvPr>
        </p:nvSpPr>
        <p:spPr>
          <a:xfrm>
            <a:off x="722313" y="2902490"/>
            <a:ext cx="7772400" cy="1362075"/>
          </a:xfrm>
        </p:spPr>
        <p:txBody>
          <a:bodyPr anchor="t"/>
          <a:lstStyle>
            <a:lvl1pPr algn="l">
              <a:defRPr sz="4000" b="0" cap="all"/>
            </a:lvl1pPr>
          </a:lstStyle>
          <a:p>
            <a:r>
              <a:rPr lang="de-DE" dirty="0" smtClean="0"/>
              <a:t>Titel durch Klicken bearbeiten</a:t>
            </a:r>
            <a:endParaRPr lang="de-DE" dirty="0"/>
          </a:p>
        </p:txBody>
      </p:sp>
      <p:sp>
        <p:nvSpPr>
          <p:cNvPr id="10"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16468161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Kopf- und Fußzeile -&gt; Datum fix</a:t>
            </a:r>
            <a:endParaRPr lang="de-DE" dirty="0"/>
          </a:p>
        </p:txBody>
      </p:sp>
      <p:sp>
        <p:nvSpPr>
          <p:cNvPr id="9" name="Fußzeilenplatzhalter 8"/>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10" name="Foliennummernplatzhalter 9"/>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4" name="Inhaltsplatzhalter 3"/>
          <p:cNvSpPr>
            <a:spLocks noGrp="1"/>
          </p:cNvSpPr>
          <p:nvPr>
            <p:ph sz="half" idx="2"/>
          </p:nvPr>
        </p:nvSpPr>
        <p:spPr>
          <a:xfrm>
            <a:off x="4672800" y="1600199"/>
            <a:ext cx="4176000" cy="46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3" name="Inhaltsplatzhalter 2"/>
          <p:cNvSpPr>
            <a:spLocks noGrp="1"/>
          </p:cNvSpPr>
          <p:nvPr>
            <p:ph sz="half" idx="1"/>
          </p:nvPr>
        </p:nvSpPr>
        <p:spPr>
          <a:xfrm>
            <a:off x="280800" y="1600199"/>
            <a:ext cx="4176000" cy="46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hasCustomPrompt="1"/>
          </p:nvPr>
        </p:nvSpPr>
        <p:spPr>
          <a:xfrm>
            <a:off x="280800" y="828002"/>
            <a:ext cx="8568000" cy="654369"/>
          </a:xfrm>
        </p:spPr>
        <p:txBody>
          <a:bodyPr/>
          <a:lstStyle>
            <a:lvl1pPr>
              <a:defRPr baseline="0"/>
            </a:lvl1pPr>
          </a:lstStyle>
          <a:p>
            <a:r>
              <a:rPr lang="de-DE" dirty="0" smtClean="0"/>
              <a:t>Titel durch Klicken bearbeiten</a:t>
            </a:r>
            <a:endParaRPr lang="de-DE" dirty="0"/>
          </a:p>
        </p:txBody>
      </p:sp>
      <p:sp>
        <p:nvSpPr>
          <p:cNvPr id="11"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17560083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10" name="Datumsplatzhalter 9"/>
          <p:cNvSpPr>
            <a:spLocks noGrp="1"/>
          </p:cNvSpPr>
          <p:nvPr>
            <p:ph type="dt" sz="half" idx="10"/>
          </p:nvPr>
        </p:nvSpPr>
        <p:spPr/>
        <p:txBody>
          <a:bodyPr/>
          <a:lstStyle/>
          <a:p>
            <a:r>
              <a:rPr lang="de-DE" smtClean="0"/>
              <a:t>Kopf- und Fußzeile -&gt; Datum fix</a:t>
            </a:r>
            <a:endParaRPr lang="de-DE" dirty="0"/>
          </a:p>
        </p:txBody>
      </p:sp>
      <p:sp>
        <p:nvSpPr>
          <p:cNvPr id="11" name="Fußzeilenplatzhalter 10"/>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12" name="Foliennummernplatzhalter 11"/>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6" name="Inhaltsplatzhalter 5"/>
          <p:cNvSpPr>
            <a:spLocks noGrp="1"/>
          </p:cNvSpPr>
          <p:nvPr>
            <p:ph sz="quarter" idx="4"/>
          </p:nvPr>
        </p:nvSpPr>
        <p:spPr>
          <a:xfrm>
            <a:off x="4672800" y="2286024"/>
            <a:ext cx="4176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hasCustomPrompt="1"/>
          </p:nvPr>
        </p:nvSpPr>
        <p:spPr>
          <a:xfrm>
            <a:off x="4672800" y="1602000"/>
            <a:ext cx="4176000" cy="639762"/>
          </a:xfrm>
        </p:spPr>
        <p:txBody>
          <a:bodyPr tIns="36000" rIns="0" bIns="0"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Textformat bearbeiten</a:t>
            </a:r>
          </a:p>
        </p:txBody>
      </p:sp>
      <p:sp>
        <p:nvSpPr>
          <p:cNvPr id="4" name="Inhaltsplatzhalter 3"/>
          <p:cNvSpPr>
            <a:spLocks noGrp="1"/>
          </p:cNvSpPr>
          <p:nvPr>
            <p:ph sz="half" idx="2"/>
          </p:nvPr>
        </p:nvSpPr>
        <p:spPr>
          <a:xfrm>
            <a:off x="280800" y="2286024"/>
            <a:ext cx="4176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3" name="Textplatzhalter 2"/>
          <p:cNvSpPr>
            <a:spLocks noGrp="1"/>
          </p:cNvSpPr>
          <p:nvPr>
            <p:ph type="body" idx="1" hasCustomPrompt="1"/>
          </p:nvPr>
        </p:nvSpPr>
        <p:spPr>
          <a:xfrm>
            <a:off x="280800" y="1602000"/>
            <a:ext cx="4176000" cy="639762"/>
          </a:xfrm>
        </p:spPr>
        <p:txBody>
          <a:bodyPr tIns="36000" rIns="0" bIns="0"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Textformat bearbeiten</a:t>
            </a:r>
          </a:p>
        </p:txBody>
      </p:sp>
      <p:sp>
        <p:nvSpPr>
          <p:cNvPr id="2" name="Titel 1"/>
          <p:cNvSpPr>
            <a:spLocks noGrp="1"/>
          </p:cNvSpPr>
          <p:nvPr>
            <p:ph type="title" hasCustomPrompt="1"/>
          </p:nvPr>
        </p:nvSpPr>
        <p:spPr>
          <a:xfrm>
            <a:off x="280800" y="828002"/>
            <a:ext cx="8568000" cy="654369"/>
          </a:xfrm>
        </p:spPr>
        <p:txBody>
          <a:bodyPr/>
          <a:lstStyle>
            <a:lvl1pPr>
              <a:defRPr/>
            </a:lvl1pPr>
          </a:lstStyle>
          <a:p>
            <a:r>
              <a:rPr lang="de-DE" dirty="0" smtClean="0"/>
              <a:t>Titel durch Klicken bearbeiten</a:t>
            </a:r>
            <a:endParaRPr lang="de-DE" dirty="0"/>
          </a:p>
        </p:txBody>
      </p:sp>
      <p:sp>
        <p:nvSpPr>
          <p:cNvPr id="13"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125133228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r>
              <a:rPr lang="de-DE" smtClean="0"/>
              <a:t>Kopf- und Fußzeile -&gt; Datum fix</a:t>
            </a:r>
            <a:endParaRPr lang="de-DE" dirty="0"/>
          </a:p>
        </p:txBody>
      </p:sp>
      <p:sp>
        <p:nvSpPr>
          <p:cNvPr id="7" name="Fußzeilenplatzhalter 6"/>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8" name="Foliennummernplatzhalter 7"/>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10" name="Titel 9"/>
          <p:cNvSpPr>
            <a:spLocks noGrp="1"/>
          </p:cNvSpPr>
          <p:nvPr>
            <p:ph type="title" hasCustomPrompt="1"/>
          </p:nvPr>
        </p:nvSpPr>
        <p:spPr/>
        <p:txBody>
          <a:bodyPr/>
          <a:lstStyle/>
          <a:p>
            <a:r>
              <a:rPr lang="de-DE" dirty="0" smtClean="0"/>
              <a:t>Titel durch Klicken bearbeiten</a:t>
            </a:r>
            <a:endParaRPr lang="de-DE" dirty="0"/>
          </a:p>
        </p:txBody>
      </p:sp>
      <p:sp>
        <p:nvSpPr>
          <p:cNvPr id="9"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378200001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Kopf- und Fußzeile -&gt; Datum fix</a:t>
            </a:r>
            <a:endParaRPr lang="de-DE" dirty="0"/>
          </a:p>
        </p:txBody>
      </p:sp>
      <p:sp>
        <p:nvSpPr>
          <p:cNvPr id="6" name="Fußzeilenplatzhalter 5"/>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7" name="Foliennummernplatzhalter 6"/>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8"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37303979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Kopf- und Fußzeile -&gt; Datum fix</a:t>
            </a:r>
            <a:endParaRPr lang="de-DE" dirty="0"/>
          </a:p>
        </p:txBody>
      </p:sp>
      <p:sp>
        <p:nvSpPr>
          <p:cNvPr id="9" name="Fußzeilenplatzhalter 8"/>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10" name="Foliennummernplatzhalter 9"/>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3" name="Inhaltsplatzhalter 2"/>
          <p:cNvSpPr>
            <a:spLocks noGrp="1"/>
          </p:cNvSpPr>
          <p:nvPr>
            <p:ph idx="1"/>
          </p:nvPr>
        </p:nvSpPr>
        <p:spPr>
          <a:xfrm>
            <a:off x="3575051" y="764705"/>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el 1"/>
          <p:cNvSpPr>
            <a:spLocks noGrp="1"/>
          </p:cNvSpPr>
          <p:nvPr>
            <p:ph type="title" hasCustomPrompt="1"/>
          </p:nvPr>
        </p:nvSpPr>
        <p:spPr>
          <a:xfrm>
            <a:off x="457200" y="764704"/>
            <a:ext cx="3008313" cy="670396"/>
          </a:xfrm>
        </p:spPr>
        <p:txBody>
          <a:bodyPr anchor="b"/>
          <a:lstStyle>
            <a:lvl1pPr algn="l">
              <a:defRPr sz="2000" b="1"/>
            </a:lvl1pPr>
          </a:lstStyle>
          <a:p>
            <a:r>
              <a:rPr lang="de-DE" dirty="0" smtClean="0"/>
              <a:t>Titel durch Klicken bearbeiten</a:t>
            </a:r>
            <a:endParaRPr lang="de-DE" dirty="0"/>
          </a:p>
        </p:txBody>
      </p:sp>
      <p:sp>
        <p:nvSpPr>
          <p:cNvPr id="11"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22176069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5"/>
          <p:cNvSpPr>
            <a:spLocks noGrp="1"/>
          </p:cNvSpPr>
          <p:nvPr>
            <p:ph type="dt" sz="half" idx="10"/>
          </p:nvPr>
        </p:nvSpPr>
        <p:spPr/>
        <p:txBody>
          <a:bodyPr/>
          <a:lstStyle/>
          <a:p>
            <a:r>
              <a:rPr lang="de-DE" smtClean="0"/>
              <a:t>Kopf- und Fußzeile -&gt; Datum fix</a:t>
            </a:r>
            <a:endParaRPr lang="de-DE" dirty="0"/>
          </a:p>
        </p:txBody>
      </p:sp>
      <p:sp>
        <p:nvSpPr>
          <p:cNvPr id="5" name="Fußzeilenplatzhalter 4"/>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6" name="Foliennummernplatzhalter 3"/>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19" name="Titel"/>
          <p:cNvSpPr>
            <a:spLocks noGrp="1"/>
          </p:cNvSpPr>
          <p:nvPr>
            <p:ph type="title" hasCustomPrompt="1"/>
          </p:nvPr>
        </p:nvSpPr>
        <p:spPr>
          <a:xfrm>
            <a:off x="280800" y="828002"/>
            <a:ext cx="8568000" cy="654369"/>
          </a:xfrm>
        </p:spPr>
        <p:txBody>
          <a:bodyPr/>
          <a:lstStyle>
            <a:lvl1pPr>
              <a:defRPr/>
            </a:lvl1pPr>
          </a:lstStyle>
          <a:p>
            <a:r>
              <a:rPr lang="de-DE" dirty="0" smtClean="0"/>
              <a:t>Titel durch Klicken bearbeiten</a:t>
            </a:r>
            <a:endParaRPr lang="de-DE" dirty="0"/>
          </a:p>
        </p:txBody>
      </p:sp>
      <p:sp>
        <p:nvSpPr>
          <p:cNvPr id="20" name="Inhaltsplatzhalter"/>
          <p:cNvSpPr>
            <a:spLocks noGrp="1"/>
          </p:cNvSpPr>
          <p:nvPr>
            <p:ph idx="1" hasCustomPrompt="1"/>
          </p:nvPr>
        </p:nvSpPr>
        <p:spPr>
          <a:xfrm>
            <a:off x="280800" y="1600202"/>
            <a:ext cx="8568000" cy="4525963"/>
          </a:xfrm>
        </p:spPr>
        <p:txBody>
          <a:bodyPr/>
          <a:lstStyle>
            <a:lvl1pPr>
              <a:defRPr baseline="0"/>
            </a:lvl1pPr>
            <a:lvl2pPr marL="488950" indent="-225425">
              <a:defRPr/>
            </a:lvl2pPr>
          </a:lstStyle>
          <a:p>
            <a:pPr lvl="0"/>
            <a:r>
              <a:rPr lang="de-DE" dirty="0" smtClean="0"/>
              <a:t>Text bearbeiten oder Bild/ Illustration einfügen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329346687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Kopf- und Fußzeile -&gt; Datum fix</a:t>
            </a:r>
            <a:endParaRPr lang="de-DE" dirty="0"/>
          </a:p>
        </p:txBody>
      </p:sp>
      <p:sp>
        <p:nvSpPr>
          <p:cNvPr id="9" name="Fußzeilenplatzhalter 8"/>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3" name="Bildplatzhalter 2"/>
          <p:cNvSpPr>
            <a:spLocks noGrp="1"/>
          </p:cNvSpPr>
          <p:nvPr>
            <p:ph type="pic" idx="1"/>
          </p:nvPr>
        </p:nvSpPr>
        <p:spPr>
          <a:xfrm>
            <a:off x="1792288" y="76470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10" name="Foliennummernplatzhalter 9"/>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4" name="Textplatzhalter 3"/>
          <p:cNvSpPr>
            <a:spLocks noGrp="1"/>
          </p:cNvSpPr>
          <p:nvPr>
            <p:ph type="body" sz="half" idx="2"/>
          </p:nvPr>
        </p:nvSpPr>
        <p:spPr>
          <a:xfrm>
            <a:off x="1792288" y="551926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el 1"/>
          <p:cNvSpPr>
            <a:spLocks noGrp="1"/>
          </p:cNvSpPr>
          <p:nvPr>
            <p:ph type="title"/>
          </p:nvPr>
        </p:nvSpPr>
        <p:spPr>
          <a:xfrm>
            <a:off x="1792288" y="4952529"/>
            <a:ext cx="5486400" cy="566738"/>
          </a:xfrm>
        </p:spPr>
        <p:txBody>
          <a:bodyPr anchor="b"/>
          <a:lstStyle>
            <a:lvl1pPr algn="l">
              <a:defRPr sz="2000" b="0"/>
            </a:lvl1pPr>
          </a:lstStyle>
          <a:p>
            <a:r>
              <a:rPr lang="de-DE" smtClean="0"/>
              <a:t>Titelmasterformat durch Klicken bearbeiten</a:t>
            </a:r>
            <a:endParaRPr lang="de-DE" dirty="0"/>
          </a:p>
        </p:txBody>
      </p:sp>
      <p:sp>
        <p:nvSpPr>
          <p:cNvPr id="11"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209785486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smtClean="0"/>
              <a:t>Kopf- und Fußzeile -&gt; Datum fix</a:t>
            </a:r>
            <a:endParaRPr lang="de-DE" dirty="0"/>
          </a:p>
        </p:txBody>
      </p:sp>
      <p:sp>
        <p:nvSpPr>
          <p:cNvPr id="8" name="Fußzeilenplatzhalter 7"/>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9" name="Foliennummernplatzhalter 8"/>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0"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11564649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smtClean="0"/>
              <a:t>Kopf- und Fußzeile -&gt; Datum fix</a:t>
            </a:r>
            <a:endParaRPr lang="de-DE" dirty="0"/>
          </a:p>
        </p:txBody>
      </p:sp>
      <p:sp>
        <p:nvSpPr>
          <p:cNvPr id="8" name="Fußzeilenplatzhalter 7"/>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9" name="Foliennummernplatzhalter 8"/>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3" name="Vertikaler Textplatzhalter 2"/>
          <p:cNvSpPr>
            <a:spLocks noGrp="1"/>
          </p:cNvSpPr>
          <p:nvPr>
            <p:ph type="body" orient="vert" idx="1"/>
          </p:nvPr>
        </p:nvSpPr>
        <p:spPr>
          <a:xfrm>
            <a:off x="457200" y="980730"/>
            <a:ext cx="6019800" cy="514543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Vertikaler Titel 1"/>
          <p:cNvSpPr>
            <a:spLocks noGrp="1"/>
          </p:cNvSpPr>
          <p:nvPr>
            <p:ph type="title" orient="vert"/>
          </p:nvPr>
        </p:nvSpPr>
        <p:spPr>
          <a:xfrm>
            <a:off x="6629400" y="980730"/>
            <a:ext cx="2057400" cy="5145435"/>
          </a:xfrm>
        </p:spPr>
        <p:txBody>
          <a:bodyPr vert="eaVert"/>
          <a:lstStyle/>
          <a:p>
            <a:r>
              <a:rPr lang="de-DE" smtClean="0"/>
              <a:t>Titelmasterformat durch Klicken bearbeiten</a:t>
            </a:r>
            <a:endParaRPr lang="de-DE" dirty="0"/>
          </a:p>
        </p:txBody>
      </p:sp>
    </p:spTree>
    <p:extLst>
      <p:ext uri="{BB962C8B-B14F-4D97-AF65-F5344CB8AC3E}">
        <p14:creationId xmlns:p14="http://schemas.microsoft.com/office/powerpoint/2010/main" val="30080018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rechts oben) und Inhalt">
    <p:spTree>
      <p:nvGrpSpPr>
        <p:cNvPr id="1" name=""/>
        <p:cNvGrpSpPr/>
        <p:nvPr/>
      </p:nvGrpSpPr>
      <p:grpSpPr>
        <a:xfrm>
          <a:off x="0" y="0"/>
          <a:ext cx="0" cy="0"/>
          <a:chOff x="0" y="0"/>
          <a:chExt cx="0" cy="0"/>
        </a:xfrm>
      </p:grpSpPr>
      <p:sp>
        <p:nvSpPr>
          <p:cNvPr id="4" name="Datumsplatzhalter 5"/>
          <p:cNvSpPr>
            <a:spLocks noGrp="1"/>
          </p:cNvSpPr>
          <p:nvPr>
            <p:ph type="dt" sz="half" idx="10"/>
          </p:nvPr>
        </p:nvSpPr>
        <p:spPr/>
        <p:txBody>
          <a:bodyPr/>
          <a:lstStyle/>
          <a:p>
            <a:r>
              <a:rPr lang="de-DE" smtClean="0"/>
              <a:t>Kopf- und Fußzeile -&gt; Datum fix</a:t>
            </a:r>
            <a:endParaRPr lang="de-DE" dirty="0"/>
          </a:p>
        </p:txBody>
      </p:sp>
      <p:sp>
        <p:nvSpPr>
          <p:cNvPr id="5" name="Fußzeilenplatzhalter 4"/>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6" name="Foliennummernplatzhalter 3"/>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9" name="Inhaltsplatzhalter"/>
          <p:cNvSpPr>
            <a:spLocks noGrp="1"/>
          </p:cNvSpPr>
          <p:nvPr>
            <p:ph idx="13" hasCustomPrompt="1"/>
          </p:nvPr>
        </p:nvSpPr>
        <p:spPr>
          <a:xfrm>
            <a:off x="280800" y="835200"/>
            <a:ext cx="8568000" cy="5288400"/>
          </a:xfrm>
        </p:spPr>
        <p:txBody>
          <a:bodyPr/>
          <a:lstStyle>
            <a:lvl1pPr>
              <a:defRPr baseline="0"/>
            </a:lvl1pPr>
          </a:lstStyle>
          <a:p>
            <a:pPr lvl="0"/>
            <a:r>
              <a:rPr lang="de-DE" dirty="0" smtClean="0"/>
              <a:t>Text bearbeiten oder Bild/ Illustration einfügen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29632986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_mit_Bild">
    <p:spTree>
      <p:nvGrpSpPr>
        <p:cNvPr id="1" name=""/>
        <p:cNvGrpSpPr/>
        <p:nvPr/>
      </p:nvGrpSpPr>
      <p:grpSpPr>
        <a:xfrm>
          <a:off x="0" y="0"/>
          <a:ext cx="0" cy="0"/>
          <a:chOff x="0" y="0"/>
          <a:chExt cx="0" cy="0"/>
        </a:xfrm>
      </p:grpSpPr>
      <p:cxnSp>
        <p:nvCxnSpPr>
          <p:cNvPr id="10" name="Gerade Verbindung 10"/>
          <p:cNvCxnSpPr/>
          <p:nvPr userDrawn="1"/>
        </p:nvCxnSpPr>
        <p:spPr>
          <a:xfrm>
            <a:off x="0" y="712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Bildplatzhalter 3"/>
          <p:cNvSpPr>
            <a:spLocks noGrp="1"/>
          </p:cNvSpPr>
          <p:nvPr>
            <p:ph type="pic" sz="quarter" idx="13" hasCustomPrompt="1"/>
          </p:nvPr>
        </p:nvSpPr>
        <p:spPr>
          <a:xfrm>
            <a:off x="279400" y="2160112"/>
            <a:ext cx="8569325" cy="4401152"/>
          </a:xfrm>
        </p:spPr>
        <p:txBody>
          <a:bodyPr/>
          <a:lstStyle>
            <a:lvl1pPr marL="0" indent="0">
              <a:buNone/>
              <a:defRPr/>
            </a:lvl1pPr>
          </a:lstStyle>
          <a:p>
            <a:r>
              <a:rPr lang="de-DE" dirty="0" smtClean="0"/>
              <a:t>Bild fix -&gt; </a:t>
            </a:r>
            <a:br>
              <a:rPr lang="de-DE" dirty="0" smtClean="0"/>
            </a:br>
            <a:r>
              <a:rPr lang="de-DE" dirty="0" smtClean="0"/>
              <a:t>auf Symbol klicken und einfügen</a:t>
            </a:r>
            <a:endParaRPr lang="de-DE" dirty="0"/>
          </a:p>
        </p:txBody>
      </p:sp>
      <p:sp>
        <p:nvSpPr>
          <p:cNvPr id="2" name="Titel 1"/>
          <p:cNvSpPr>
            <a:spLocks noGrp="1"/>
          </p:cNvSpPr>
          <p:nvPr>
            <p:ph type="ctrTitle" hasCustomPrompt="1"/>
          </p:nvPr>
        </p:nvSpPr>
        <p:spPr>
          <a:xfrm>
            <a:off x="280724" y="828000"/>
            <a:ext cx="8568000" cy="756000"/>
          </a:xfrm>
        </p:spPr>
        <p:txBody>
          <a:bodyPr>
            <a:normAutofit/>
          </a:bodyPr>
          <a:lstStyle>
            <a:lvl1pPr algn="l">
              <a:defRPr sz="4400"/>
            </a:lvl1pPr>
          </a:lstStyle>
          <a:p>
            <a:r>
              <a:rPr lang="de-DE" dirty="0" smtClean="0"/>
              <a:t>Titel durch Klicken bearbeiten</a:t>
            </a:r>
            <a:endParaRPr lang="de-DE" dirty="0"/>
          </a:p>
        </p:txBody>
      </p:sp>
      <p:sp>
        <p:nvSpPr>
          <p:cNvPr id="3" name="Untertitel 2"/>
          <p:cNvSpPr>
            <a:spLocks noGrp="1"/>
          </p:cNvSpPr>
          <p:nvPr>
            <p:ph type="subTitle" idx="1" hasCustomPrompt="1"/>
          </p:nvPr>
        </p:nvSpPr>
        <p:spPr>
          <a:xfrm>
            <a:off x="282125" y="1656056"/>
            <a:ext cx="8568000" cy="4320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 eingeben</a:t>
            </a:r>
            <a:endParaRPr lang="de-DE" dirty="0"/>
          </a:p>
        </p:txBody>
      </p:sp>
      <p:sp>
        <p:nvSpPr>
          <p:cNvPr id="11"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37438664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groß variabel">
    <p:spTree>
      <p:nvGrpSpPr>
        <p:cNvPr id="1" name=""/>
        <p:cNvGrpSpPr/>
        <p:nvPr/>
      </p:nvGrpSpPr>
      <p:grpSpPr>
        <a:xfrm>
          <a:off x="0" y="0"/>
          <a:ext cx="0" cy="0"/>
          <a:chOff x="0" y="0"/>
          <a:chExt cx="0" cy="0"/>
        </a:xfrm>
      </p:grpSpPr>
      <p:sp>
        <p:nvSpPr>
          <p:cNvPr id="4" name="Datumsplatzhalter 5"/>
          <p:cNvSpPr>
            <a:spLocks noGrp="1"/>
          </p:cNvSpPr>
          <p:nvPr>
            <p:ph type="dt" sz="half" idx="10"/>
          </p:nvPr>
        </p:nvSpPr>
        <p:spPr/>
        <p:txBody>
          <a:bodyPr/>
          <a:lstStyle/>
          <a:p>
            <a:r>
              <a:rPr lang="de-DE" smtClean="0"/>
              <a:t>Kopf- und Fußzeile -&gt; Datum fix</a:t>
            </a:r>
            <a:endParaRPr lang="de-DE" dirty="0"/>
          </a:p>
        </p:txBody>
      </p:sp>
      <p:sp>
        <p:nvSpPr>
          <p:cNvPr id="5" name="Fußzeilenplatzhalter 4"/>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6" name="Foliennummernplatzhalter 3"/>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11" name="Überschrift rechts oben"/>
          <p:cNvSpPr>
            <a:spLocks noGrp="1"/>
          </p:cNvSpPr>
          <p:nvPr>
            <p:ph type="body" sz="quarter" idx="13"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3" name="Inhaltsplatzhalter 2"/>
          <p:cNvSpPr>
            <a:spLocks noGrp="1"/>
          </p:cNvSpPr>
          <p:nvPr>
            <p:ph idx="1" hasCustomPrompt="1"/>
          </p:nvPr>
        </p:nvSpPr>
        <p:spPr>
          <a:xfrm>
            <a:off x="280800" y="836712"/>
            <a:ext cx="8568000" cy="5289451"/>
          </a:xfrm>
        </p:spPr>
        <p:txBody>
          <a:bodyPr/>
          <a:lstStyle>
            <a:lvl1pPr marL="0" indent="0">
              <a:buNone/>
              <a:defRPr baseline="0"/>
            </a:lvl1pPr>
          </a:lstStyle>
          <a:p>
            <a:pPr lvl="0"/>
            <a:r>
              <a:rPr lang="de-DE" dirty="0" smtClean="0"/>
              <a:t>Bild/ Illustration variabel -&gt; </a:t>
            </a:r>
            <a:br>
              <a:rPr lang="de-DE" dirty="0" smtClean="0"/>
            </a:br>
            <a:r>
              <a:rPr lang="de-DE" dirty="0" smtClean="0"/>
              <a:t>auf Symbol klicken und einfügen</a:t>
            </a:r>
            <a:endParaRPr lang="de-DE" dirty="0"/>
          </a:p>
        </p:txBody>
      </p:sp>
    </p:spTree>
    <p:extLst>
      <p:ext uri="{BB962C8B-B14F-4D97-AF65-F5344CB8AC3E}">
        <p14:creationId xmlns:p14="http://schemas.microsoft.com/office/powerpoint/2010/main" val="29706874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groß fix">
    <p:spTree>
      <p:nvGrpSpPr>
        <p:cNvPr id="1" name=""/>
        <p:cNvGrpSpPr/>
        <p:nvPr/>
      </p:nvGrpSpPr>
      <p:grpSpPr>
        <a:xfrm>
          <a:off x="0" y="0"/>
          <a:ext cx="0" cy="0"/>
          <a:chOff x="0" y="0"/>
          <a:chExt cx="0" cy="0"/>
        </a:xfrm>
      </p:grpSpPr>
      <p:sp>
        <p:nvSpPr>
          <p:cNvPr id="2" name="Datumsplatzhalter 5"/>
          <p:cNvSpPr>
            <a:spLocks noGrp="1"/>
          </p:cNvSpPr>
          <p:nvPr>
            <p:ph type="dt" sz="half" idx="14"/>
          </p:nvPr>
        </p:nvSpPr>
        <p:spPr/>
        <p:txBody>
          <a:bodyPr/>
          <a:lstStyle/>
          <a:p>
            <a:r>
              <a:rPr lang="de-DE" smtClean="0"/>
              <a:t>Kopf- und Fußzeile -&gt; Datum fix</a:t>
            </a:r>
            <a:endParaRPr lang="de-DE" dirty="0"/>
          </a:p>
        </p:txBody>
      </p:sp>
      <p:sp>
        <p:nvSpPr>
          <p:cNvPr id="3" name="Fußzeilenplatzhalter 4"/>
          <p:cNvSpPr>
            <a:spLocks noGrp="1"/>
          </p:cNvSpPr>
          <p:nvPr>
            <p:ph type="ftr" sz="quarter" idx="15"/>
          </p:nvPr>
        </p:nvSpPr>
        <p:spPr/>
        <p:txBody>
          <a:bodyPr/>
          <a:lstStyle/>
          <a:p>
            <a:r>
              <a:rPr lang="de-DE" smtClean="0"/>
              <a:t>Register Einfügen -&gt; Bereich Text -&gt; Kopf- und Fußzeile -&gt; Fußzeile</a:t>
            </a:r>
            <a:endParaRPr lang="de-DE" dirty="0"/>
          </a:p>
        </p:txBody>
      </p:sp>
      <p:sp>
        <p:nvSpPr>
          <p:cNvPr id="8" name="Foliennummernplatzhalter 3"/>
          <p:cNvSpPr>
            <a:spLocks noGrp="1"/>
          </p:cNvSpPr>
          <p:nvPr>
            <p:ph type="sldNum" sz="quarter" idx="16"/>
          </p:nvPr>
        </p:nvSpPr>
        <p:spPr/>
        <p:txBody>
          <a:bodyPr/>
          <a:lstStyle/>
          <a:p>
            <a:r>
              <a:rPr lang="de-DE" smtClean="0"/>
              <a:t>S. </a:t>
            </a:r>
            <a:fld id="{D7EFD9E5-FB44-4C01-A2C2-48348664E7CC}" type="slidenum">
              <a:rPr lang="de-DE" smtClean="0"/>
              <a:pPr/>
              <a:t>‹Nr.›</a:t>
            </a:fld>
            <a:endParaRPr lang="de-DE" dirty="0"/>
          </a:p>
        </p:txBody>
      </p:sp>
      <p:sp>
        <p:nvSpPr>
          <p:cNvPr id="7" name="Bildplatzhalter"/>
          <p:cNvSpPr>
            <a:spLocks noGrp="1"/>
          </p:cNvSpPr>
          <p:nvPr>
            <p:ph type="pic" sz="quarter" idx="13" hasCustomPrompt="1"/>
          </p:nvPr>
        </p:nvSpPr>
        <p:spPr>
          <a:xfrm>
            <a:off x="280801" y="828000"/>
            <a:ext cx="8569325" cy="5241600"/>
          </a:xfrm>
        </p:spPr>
        <p:txBody>
          <a:bodyPr/>
          <a:lstStyle>
            <a:lvl1pPr marL="0" indent="0">
              <a:buNone/>
              <a:defRPr/>
            </a:lvl1pPr>
          </a:lstStyle>
          <a:p>
            <a:r>
              <a:rPr lang="de-DE" dirty="0" smtClean="0"/>
              <a:t>Bild fix -&gt; auf Symbol klicken und einfügen</a:t>
            </a:r>
            <a:endParaRPr lang="de-DE" dirty="0"/>
          </a:p>
        </p:txBody>
      </p:sp>
      <p:sp>
        <p:nvSpPr>
          <p:cNvPr id="6" name="Überschrift rechts oben"/>
          <p:cNvSpPr>
            <a:spLocks noGrp="1"/>
          </p:cNvSpPr>
          <p:nvPr>
            <p:ph type="body" sz="quarter" idx="17"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Tree>
    <p:extLst>
      <p:ext uri="{BB962C8B-B14F-4D97-AF65-F5344CB8AC3E}">
        <p14:creationId xmlns:p14="http://schemas.microsoft.com/office/powerpoint/2010/main" val="38323440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1 Bild fix">
    <p:spTree>
      <p:nvGrpSpPr>
        <p:cNvPr id="1" name=""/>
        <p:cNvGrpSpPr/>
        <p:nvPr/>
      </p:nvGrpSpPr>
      <p:grpSpPr>
        <a:xfrm>
          <a:off x="0" y="0"/>
          <a:ext cx="0" cy="0"/>
          <a:chOff x="0" y="0"/>
          <a:chExt cx="0" cy="0"/>
        </a:xfrm>
      </p:grpSpPr>
      <p:sp>
        <p:nvSpPr>
          <p:cNvPr id="8" name="Foliennummernplatzhalter 7"/>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2" name="Datumsplatzhalter 1"/>
          <p:cNvSpPr>
            <a:spLocks noGrp="1"/>
          </p:cNvSpPr>
          <p:nvPr>
            <p:ph type="dt" sz="half" idx="10"/>
          </p:nvPr>
        </p:nvSpPr>
        <p:spPr/>
        <p:txBody>
          <a:bodyPr/>
          <a:lstStyle/>
          <a:p>
            <a:r>
              <a:rPr lang="de-DE" smtClean="0"/>
              <a:t>Kopf- und Fußzeile -&gt; Datum fix</a:t>
            </a:r>
            <a:endParaRPr lang="de-DE" dirty="0"/>
          </a:p>
        </p:txBody>
      </p:sp>
      <p:sp>
        <p:nvSpPr>
          <p:cNvPr id="7" name="Fußzeilenplatzhalter 6"/>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5" name="Bildplatzhalter"/>
          <p:cNvSpPr>
            <a:spLocks noGrp="1"/>
          </p:cNvSpPr>
          <p:nvPr>
            <p:ph type="pic" sz="quarter" idx="13" hasCustomPrompt="1"/>
          </p:nvPr>
        </p:nvSpPr>
        <p:spPr>
          <a:xfrm>
            <a:off x="280801" y="1468800"/>
            <a:ext cx="8569325" cy="4633200"/>
          </a:xfrm>
        </p:spPr>
        <p:txBody>
          <a:bodyPr/>
          <a:lstStyle>
            <a:lvl1pPr marL="0" indent="0">
              <a:buNone/>
              <a:defRPr/>
            </a:lvl1pPr>
          </a:lstStyle>
          <a:p>
            <a:r>
              <a:rPr lang="de-DE" dirty="0" smtClean="0"/>
              <a:t>Bild fix -&gt; auf Symbol klicken und einfügen</a:t>
            </a:r>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80800" y="961200"/>
            <a:ext cx="8568000" cy="313200"/>
          </a:xfrm>
        </p:spPr>
        <p:txBody>
          <a:bodyPr/>
          <a:lstStyle>
            <a:lvl1pPr>
              <a:defRPr sz="2000" b="1"/>
            </a:lvl1pPr>
          </a:lstStyle>
          <a:p>
            <a:r>
              <a:rPr lang="de-DE" dirty="0" smtClean="0"/>
              <a:t>Titel durch Klicken bearbeiten</a:t>
            </a:r>
            <a:endParaRPr lang="de-DE" dirty="0"/>
          </a:p>
        </p:txBody>
      </p:sp>
    </p:spTree>
    <p:extLst>
      <p:ext uri="{BB962C8B-B14F-4D97-AF65-F5344CB8AC3E}">
        <p14:creationId xmlns:p14="http://schemas.microsoft.com/office/powerpoint/2010/main" val="31144047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2 Bild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Kopf- und Fußzeile -&gt; Datum fix</a:t>
            </a:r>
            <a:endParaRPr lang="de-DE" dirty="0"/>
          </a:p>
        </p:txBody>
      </p:sp>
      <p:sp>
        <p:nvSpPr>
          <p:cNvPr id="7" name="Fußzeilenplatzhalter 6"/>
          <p:cNvSpPr>
            <a:spLocks noGrp="1"/>
          </p:cNvSpPr>
          <p:nvPr>
            <p:ph type="ftr" sz="quarter" idx="11"/>
          </p:nvPr>
        </p:nvSpPr>
        <p:spPr/>
        <p:txBody>
          <a:bodyPr/>
          <a:lstStyle/>
          <a:p>
            <a:r>
              <a:rPr lang="de-DE" smtClean="0"/>
              <a:t>Register Einfügen -&gt; Bereich Text -&gt; Kopf- und Fußzeile -&gt; Fußzeile</a:t>
            </a:r>
            <a:endParaRPr lang="de-DE" dirty="0"/>
          </a:p>
        </p:txBody>
      </p:sp>
      <p:sp>
        <p:nvSpPr>
          <p:cNvPr id="8" name="Foliennummernplatzhalter 7"/>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12" name="Bildplatzhalter rechts"/>
          <p:cNvSpPr>
            <a:spLocks noGrp="1"/>
          </p:cNvSpPr>
          <p:nvPr>
            <p:ph type="pic" sz="quarter" idx="15" hasCustomPrompt="1"/>
          </p:nvPr>
        </p:nvSpPr>
        <p:spPr>
          <a:xfrm>
            <a:off x="4557600" y="1468800"/>
            <a:ext cx="4291200" cy="4633200"/>
          </a:xfrm>
        </p:spPr>
        <p:txBody>
          <a:bodyPr/>
          <a:lstStyle>
            <a:lvl1pPr marL="0" indent="0">
              <a:buNone/>
              <a:defRPr/>
            </a:lvl1pPr>
          </a:lstStyle>
          <a:p>
            <a:r>
              <a:rPr lang="de-DE" dirty="0" smtClean="0"/>
              <a:t>Bild fix -&gt; auf Symbol klicken und einfügen</a:t>
            </a:r>
            <a:endParaRPr lang="de-DE" dirty="0"/>
          </a:p>
        </p:txBody>
      </p:sp>
      <p:sp>
        <p:nvSpPr>
          <p:cNvPr id="5" name="Bildplatzhalter links"/>
          <p:cNvSpPr>
            <a:spLocks noGrp="1"/>
          </p:cNvSpPr>
          <p:nvPr>
            <p:ph type="pic" sz="quarter" idx="13" hasCustomPrompt="1"/>
          </p:nvPr>
        </p:nvSpPr>
        <p:spPr>
          <a:xfrm>
            <a:off x="280801" y="1468800"/>
            <a:ext cx="4284000" cy="4633200"/>
          </a:xfrm>
        </p:spPr>
        <p:txBody>
          <a:bodyPr/>
          <a:lstStyle>
            <a:lvl1pPr marL="0" indent="0">
              <a:buNone/>
              <a:defRPr/>
            </a:lvl1pPr>
          </a:lstStyle>
          <a:p>
            <a:r>
              <a:rPr lang="de-DE" dirty="0" smtClean="0"/>
              <a:t>Bild fix -&gt; auf Symbol klicken und einfügen</a:t>
            </a:r>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links"/>
          <p:cNvSpPr>
            <a:spLocks noGrp="1"/>
          </p:cNvSpPr>
          <p:nvPr>
            <p:ph type="title" hasCustomPrompt="1"/>
          </p:nvPr>
        </p:nvSpPr>
        <p:spPr>
          <a:xfrm>
            <a:off x="280800" y="961200"/>
            <a:ext cx="4284000" cy="313200"/>
          </a:xfrm>
        </p:spPr>
        <p:txBody>
          <a:bodyPr/>
          <a:lstStyle>
            <a:lvl1pPr>
              <a:defRPr sz="2000" b="1"/>
            </a:lvl1pPr>
          </a:lstStyle>
          <a:p>
            <a:r>
              <a:rPr lang="de-DE" dirty="0" smtClean="0"/>
              <a:t>Titel durch Klicken bearbeiten</a:t>
            </a:r>
            <a:endParaRPr lang="de-DE" dirty="0"/>
          </a:p>
        </p:txBody>
      </p:sp>
      <p:sp>
        <p:nvSpPr>
          <p:cNvPr id="4" name="Titel rechts"/>
          <p:cNvSpPr>
            <a:spLocks noGrp="1"/>
          </p:cNvSpPr>
          <p:nvPr>
            <p:ph type="body" sz="quarter" idx="16" hasCustomPrompt="1"/>
          </p:nvPr>
        </p:nvSpPr>
        <p:spPr>
          <a:xfrm>
            <a:off x="4557600" y="961200"/>
            <a:ext cx="4291200" cy="313200"/>
          </a:xfrm>
        </p:spPr>
        <p:txBody>
          <a:bodyPr tIns="0" bIns="0" anchor="b" anchorCtr="0">
            <a:noAutofit/>
          </a:bodyPr>
          <a:lstStyle>
            <a:lvl1pPr marL="0" indent="0">
              <a:buNone/>
              <a:defRPr sz="2000" b="1" baseline="0"/>
            </a:lvl1pPr>
          </a:lstStyle>
          <a:p>
            <a:pPr lvl="0"/>
            <a:r>
              <a:rPr lang="de-DE" dirty="0" smtClean="0"/>
              <a:t>Titel durch Klicken bearbeiten</a:t>
            </a:r>
            <a:endParaRPr lang="de-DE" dirty="0"/>
          </a:p>
        </p:txBody>
      </p:sp>
    </p:spTree>
    <p:extLst>
      <p:ext uri="{BB962C8B-B14F-4D97-AF65-F5344CB8AC3E}">
        <p14:creationId xmlns:p14="http://schemas.microsoft.com/office/powerpoint/2010/main" val="11606090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und Bild rechts">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Kopf- und Fußzeile -&gt; Datum fix</a:t>
            </a:r>
            <a:endParaRPr lang="de-DE" dirty="0"/>
          </a:p>
        </p:txBody>
      </p:sp>
      <p:sp>
        <p:nvSpPr>
          <p:cNvPr id="7" name="Fußzeilenplatzhalter 6"/>
          <p:cNvSpPr>
            <a:spLocks noGrp="1"/>
          </p:cNvSpPr>
          <p:nvPr>
            <p:ph type="ftr" sz="quarter" idx="11"/>
          </p:nvPr>
        </p:nvSpPr>
        <p:spPr>
          <a:xfrm>
            <a:off x="280800" y="6364801"/>
            <a:ext cx="4507224" cy="493201"/>
          </a:xfrm>
        </p:spPr>
        <p:txBody>
          <a:bodyPr/>
          <a:lstStyle/>
          <a:p>
            <a:r>
              <a:rPr lang="de-DE" smtClean="0"/>
              <a:t>Register Einfügen -&gt; Bereich Text -&gt; Kopf- und Fußzeile -&gt; Fußzeile</a:t>
            </a:r>
            <a:endParaRPr lang="de-DE" dirty="0"/>
          </a:p>
        </p:txBody>
      </p:sp>
      <p:sp>
        <p:nvSpPr>
          <p:cNvPr id="8" name="Foliennummernplatzhalter 7"/>
          <p:cNvSpPr>
            <a:spLocks noGrp="1"/>
          </p:cNvSpPr>
          <p:nvPr>
            <p:ph type="sldNum" sz="quarter" idx="12"/>
          </p:nvPr>
        </p:nvSpPr>
        <p:spPr/>
        <p:txBody>
          <a:bodyPr/>
          <a:lstStyle/>
          <a:p>
            <a:r>
              <a:rPr lang="de-DE" smtClean="0"/>
              <a:t>S. </a:t>
            </a:r>
            <a:fld id="{D7EFD9E5-FB44-4C01-A2C2-48348664E7CC}" type="slidenum">
              <a:rPr lang="de-DE" smtClean="0"/>
              <a:pPr/>
              <a:t>‹Nr.›</a:t>
            </a:fld>
            <a:endParaRPr lang="de-DE" dirty="0"/>
          </a:p>
        </p:txBody>
      </p:sp>
      <p:sp>
        <p:nvSpPr>
          <p:cNvPr id="5" name="Bildplatzhalter"/>
          <p:cNvSpPr>
            <a:spLocks noGrp="1"/>
          </p:cNvSpPr>
          <p:nvPr>
            <p:ph type="pic" sz="quarter" idx="13" hasCustomPrompt="1"/>
          </p:nvPr>
        </p:nvSpPr>
        <p:spPr>
          <a:xfrm>
            <a:off x="4665600" y="980728"/>
            <a:ext cx="4183200" cy="4503600"/>
          </a:xfrm>
        </p:spPr>
        <p:txBody>
          <a:bodyPr/>
          <a:lstStyle>
            <a:lvl1pPr marL="0" indent="0">
              <a:buNone/>
              <a:defRPr baseline="0"/>
            </a:lvl1pPr>
          </a:lstStyle>
          <a:p>
            <a:r>
              <a:rPr lang="de-DE" dirty="0" smtClean="0"/>
              <a:t>Bild fix -&gt;</a:t>
            </a:r>
            <a:br>
              <a:rPr lang="de-DE" dirty="0" smtClean="0"/>
            </a:br>
            <a:r>
              <a:rPr lang="de-DE" dirty="0" smtClean="0"/>
              <a:t>auf Symbol klicken </a:t>
            </a:r>
            <a:br>
              <a:rPr lang="de-DE" dirty="0" smtClean="0"/>
            </a:br>
            <a:r>
              <a:rPr lang="de-DE" dirty="0" smtClean="0"/>
              <a:t>und einfügen</a:t>
            </a:r>
            <a:endParaRPr lang="de-DE" dirty="0"/>
          </a:p>
        </p:txBody>
      </p:sp>
      <p:sp>
        <p:nvSpPr>
          <p:cNvPr id="10" name="Überschrift rechts oben"/>
          <p:cNvSpPr>
            <a:spLocks noGrp="1"/>
          </p:cNvSpPr>
          <p:nvPr>
            <p:ph type="body" sz="quarter" idx="14" hasCustomPrompt="1"/>
          </p:nvPr>
        </p:nvSpPr>
        <p:spPr>
          <a:xfrm>
            <a:off x="3765600" y="129600"/>
            <a:ext cx="5083200" cy="403200"/>
          </a:xfrm>
        </p:spPr>
        <p:txBody>
          <a:bodyPr>
            <a:noAutofit/>
          </a:bodyPr>
          <a:lstStyle>
            <a:lvl1pPr marL="0" indent="0" algn="r">
              <a:buNone/>
              <a:defRPr sz="2000"/>
            </a:lvl1pPr>
          </a:lstStyle>
          <a:p>
            <a:pPr lvl="0"/>
            <a:r>
              <a:rPr lang="de-DE" dirty="0" smtClean="0"/>
              <a:t>Titel durch Klick bearbeiten</a:t>
            </a:r>
          </a:p>
        </p:txBody>
      </p:sp>
      <p:sp>
        <p:nvSpPr>
          <p:cNvPr id="9" name="Titel"/>
          <p:cNvSpPr>
            <a:spLocks noGrp="1"/>
          </p:cNvSpPr>
          <p:nvPr>
            <p:ph type="title" hasCustomPrompt="1"/>
          </p:nvPr>
        </p:nvSpPr>
        <p:spPr>
          <a:xfrm>
            <a:off x="280801" y="961200"/>
            <a:ext cx="4205467" cy="313200"/>
          </a:xfrm>
        </p:spPr>
        <p:txBody>
          <a:bodyPr/>
          <a:lstStyle>
            <a:lvl1pPr>
              <a:defRPr sz="2000" b="1"/>
            </a:lvl1pPr>
          </a:lstStyle>
          <a:p>
            <a:r>
              <a:rPr lang="de-DE" dirty="0" smtClean="0"/>
              <a:t>Titel durch Klicken bearbeiten</a:t>
            </a:r>
            <a:endParaRPr lang="de-DE" dirty="0"/>
          </a:p>
        </p:txBody>
      </p:sp>
      <p:sp>
        <p:nvSpPr>
          <p:cNvPr id="4" name="Textplatzhalter links"/>
          <p:cNvSpPr>
            <a:spLocks noGrp="1"/>
          </p:cNvSpPr>
          <p:nvPr>
            <p:ph type="body" sz="quarter" idx="15" hasCustomPrompt="1"/>
          </p:nvPr>
        </p:nvSpPr>
        <p:spPr>
          <a:xfrm>
            <a:off x="250826" y="1340768"/>
            <a:ext cx="4321175" cy="4752057"/>
          </a:xfrm>
        </p:spPr>
        <p:txBody>
          <a:bodyPr>
            <a:normAutofit/>
          </a:bodyPr>
          <a:lstStyle>
            <a:lvl1pPr marL="174625" indent="-174625">
              <a:defRPr sz="2000"/>
            </a:lvl1pPr>
            <a:lvl2pPr marL="450850" indent="-187325">
              <a:defRPr sz="2000"/>
            </a:lvl2pPr>
            <a:lvl3pPr marL="714375" indent="-176213">
              <a:defRPr sz="2000"/>
            </a:lvl3pPr>
            <a:lvl4pPr marL="1074738" indent="-228600">
              <a:defRPr sz="2000"/>
            </a:lvl4pPr>
            <a:lvl5pPr marL="1443038" indent="-228600">
              <a:buFont typeface="Arial" panose="020B0604020202020204" pitchFamily="34" charset="0"/>
              <a:buChar char="•"/>
              <a:defRPr sz="2000"/>
            </a:lvl5pPr>
          </a:lstStyle>
          <a:p>
            <a:pPr lvl="0"/>
            <a:r>
              <a:rPr lang="de-DE" dirty="0" smtClean="0"/>
              <a:t>Text durch Klick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Untertitel rechts"/>
          <p:cNvSpPr>
            <a:spLocks noGrp="1"/>
          </p:cNvSpPr>
          <p:nvPr>
            <p:ph type="body" sz="quarter" idx="16" hasCustomPrompt="1"/>
          </p:nvPr>
        </p:nvSpPr>
        <p:spPr>
          <a:xfrm>
            <a:off x="4643438" y="5589590"/>
            <a:ext cx="4176712" cy="503237"/>
          </a:xfrm>
        </p:spPr>
        <p:txBody>
          <a:bodyPr>
            <a:normAutofit/>
          </a:bodyPr>
          <a:lstStyle>
            <a:lvl1pPr marL="0" indent="0">
              <a:buNone/>
              <a:defRPr sz="1400" baseline="0"/>
            </a:lvl1pPr>
          </a:lstStyle>
          <a:p>
            <a:pPr lvl="0"/>
            <a:r>
              <a:rPr lang="de-DE" dirty="0" smtClean="0"/>
              <a:t>Untertitel Objekt durch Klick bearbeiten</a:t>
            </a:r>
          </a:p>
        </p:txBody>
      </p:sp>
    </p:spTree>
    <p:extLst>
      <p:ext uri="{BB962C8B-B14F-4D97-AF65-F5344CB8AC3E}">
        <p14:creationId xmlns:p14="http://schemas.microsoft.com/office/powerpoint/2010/main" val="27741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8056713" y="6356350"/>
            <a:ext cx="792088" cy="493200"/>
          </a:xfrm>
          <a:prstGeom prst="rect">
            <a:avLst/>
          </a:prstGeom>
        </p:spPr>
        <p:txBody>
          <a:bodyPr vert="horz" lIns="91440" tIns="45720" rIns="91440" bIns="45720" rtlCol="0" anchor="ctr"/>
          <a:lstStyle>
            <a:lvl1pPr algn="r">
              <a:defRPr sz="1050">
                <a:solidFill>
                  <a:schemeClr val="tx1">
                    <a:lumMod val="65000"/>
                    <a:lumOff val="35000"/>
                  </a:schemeClr>
                </a:solidFill>
              </a:defRPr>
            </a:lvl1pPr>
          </a:lstStyle>
          <a:p>
            <a:r>
              <a:rPr lang="de-DE" smtClean="0"/>
              <a:t>S. </a:t>
            </a:r>
            <a:fld id="{D7EFD9E5-FB44-4C01-A2C2-48348664E7CC}" type="slidenum">
              <a:rPr lang="de-DE" smtClean="0"/>
              <a:pPr/>
              <a:t>‹Nr.›</a:t>
            </a:fld>
            <a:endParaRPr lang="de-DE" dirty="0"/>
          </a:p>
        </p:txBody>
      </p:sp>
      <p:sp>
        <p:nvSpPr>
          <p:cNvPr id="4" name="Datumsplatzhalter 4"/>
          <p:cNvSpPr>
            <a:spLocks noGrp="1"/>
          </p:cNvSpPr>
          <p:nvPr>
            <p:ph type="dt" sz="half" idx="2"/>
          </p:nvPr>
        </p:nvSpPr>
        <p:spPr>
          <a:xfrm>
            <a:off x="4788024" y="6364801"/>
            <a:ext cx="3284488" cy="493201"/>
          </a:xfrm>
          <a:prstGeom prst="rect">
            <a:avLst/>
          </a:prstGeom>
          <a:ln w="12700">
            <a:noFill/>
          </a:ln>
          <a:effectLst/>
        </p:spPr>
        <p:style>
          <a:lnRef idx="2">
            <a:schemeClr val="accent1"/>
          </a:lnRef>
          <a:fillRef idx="0">
            <a:schemeClr val="accent1"/>
          </a:fillRef>
          <a:effectRef idx="1">
            <a:schemeClr val="accent1"/>
          </a:effectRef>
          <a:fontRef idx="minor">
            <a:schemeClr val="tx1"/>
          </a:fontRef>
        </p:style>
        <p:txBody>
          <a:bodyPr vert="horz" lIns="91440" tIns="45720" rIns="91440" bIns="45720" rtlCol="0" anchor="ctr"/>
          <a:lstStyle>
            <a:lvl1pPr algn="ctr">
              <a:defRPr sz="1050">
                <a:solidFill>
                  <a:schemeClr val="tx1">
                    <a:lumMod val="65000"/>
                    <a:lumOff val="35000"/>
                  </a:schemeClr>
                </a:solidFill>
              </a:defRPr>
            </a:lvl1pPr>
          </a:lstStyle>
          <a:p>
            <a:r>
              <a:rPr lang="de-DE" smtClean="0"/>
              <a:t>Kopf- und Fußzeile -&gt; Datum fix</a:t>
            </a:r>
            <a:endParaRPr lang="de-DE" dirty="0"/>
          </a:p>
        </p:txBody>
      </p:sp>
      <p:sp>
        <p:nvSpPr>
          <p:cNvPr id="5" name="Fußzeilenplatzhalter 3"/>
          <p:cNvSpPr>
            <a:spLocks noGrp="1"/>
          </p:cNvSpPr>
          <p:nvPr>
            <p:ph type="ftr" sz="quarter" idx="3"/>
          </p:nvPr>
        </p:nvSpPr>
        <p:spPr>
          <a:xfrm>
            <a:off x="280800" y="6364801"/>
            <a:ext cx="4507224" cy="493201"/>
          </a:xfrm>
          <a:prstGeom prst="rect">
            <a:avLst/>
          </a:prstGeom>
        </p:spPr>
        <p:txBody>
          <a:bodyPr vert="horz" lIns="0" tIns="45720" rIns="91440" bIns="45720" rtlCol="0" anchor="ctr"/>
          <a:lstStyle>
            <a:lvl1pPr algn="l">
              <a:defRPr sz="1050">
                <a:solidFill>
                  <a:schemeClr val="tx1">
                    <a:lumMod val="65000"/>
                    <a:lumOff val="35000"/>
                  </a:schemeClr>
                </a:solidFill>
              </a:defRPr>
            </a:lvl1pPr>
          </a:lstStyle>
          <a:p>
            <a:r>
              <a:rPr lang="de-DE" smtClean="0"/>
              <a:t>Register Einfügen -&gt; Bereich Text -&gt; Kopf- und Fußzeile -&gt; Fußzeile</a:t>
            </a:r>
            <a:endParaRPr lang="de-DE" dirty="0"/>
          </a:p>
        </p:txBody>
      </p:sp>
      <p:cxnSp>
        <p:nvCxnSpPr>
          <p:cNvPr id="8" name="Gerade Verbindung unten"/>
          <p:cNvCxnSpPr/>
          <p:nvPr/>
        </p:nvCxnSpPr>
        <p:spPr>
          <a:xfrm>
            <a:off x="0" y="712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Gerade Verbindung oben"/>
          <p:cNvCxnSpPr/>
          <p:nvPr/>
        </p:nvCxnSpPr>
        <p:spPr>
          <a:xfrm>
            <a:off x="0" y="6364799"/>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Logo OTH" descr="OTH_Logo_3zeilig_AM.png"/>
          <p:cNvPicPr>
            <a:picLocks noChangeAspect="1"/>
          </p:cNvPicPr>
          <p:nvPr/>
        </p:nvPicPr>
        <p:blipFill rotWithShape="1">
          <a:blip r:embed="rId24" cstate="print">
            <a:extLst>
              <a:ext uri="{28A0092B-C50C-407E-A947-70E740481C1C}">
                <a14:useLocalDpi xmlns:a14="http://schemas.microsoft.com/office/drawing/2010/main" val="0"/>
              </a:ext>
            </a:extLst>
          </a:blip>
          <a:srcRect/>
          <a:stretch/>
        </p:blipFill>
        <p:spPr>
          <a:xfrm>
            <a:off x="279400" y="139700"/>
            <a:ext cx="2983074" cy="432000"/>
          </a:xfrm>
          <a:prstGeom prst="rect">
            <a:avLst/>
          </a:prstGeom>
          <a:noFill/>
          <a:ln w="57150">
            <a:noFill/>
          </a:ln>
        </p:spPr>
      </p:pic>
      <p:sp>
        <p:nvSpPr>
          <p:cNvPr id="3" name="Textplatzhalter 2"/>
          <p:cNvSpPr>
            <a:spLocks noGrp="1"/>
          </p:cNvSpPr>
          <p:nvPr>
            <p:ph type="body" idx="1"/>
          </p:nvPr>
        </p:nvSpPr>
        <p:spPr>
          <a:xfrm>
            <a:off x="280800" y="1600202"/>
            <a:ext cx="8568000" cy="4525963"/>
          </a:xfrm>
          <a:prstGeom prst="rect">
            <a:avLst/>
          </a:prstGeom>
        </p:spPr>
        <p:txBody>
          <a:bodyPr vert="horz" lIns="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platzhalter 1"/>
          <p:cNvSpPr>
            <a:spLocks noGrp="1"/>
          </p:cNvSpPr>
          <p:nvPr>
            <p:ph type="title"/>
          </p:nvPr>
        </p:nvSpPr>
        <p:spPr>
          <a:xfrm>
            <a:off x="280800" y="828002"/>
            <a:ext cx="8568000" cy="654369"/>
          </a:xfrm>
          <a:prstGeom prst="rect">
            <a:avLst/>
          </a:prstGeom>
        </p:spPr>
        <p:txBody>
          <a:bodyPr vert="horz" lIns="0" tIns="45720" rIns="0" bIns="45720" rtlCol="0" anchor="ctr">
            <a:noAutofit/>
          </a:bodyPr>
          <a:lstStyle/>
          <a:p>
            <a:r>
              <a:rPr lang="de-DE" dirty="0" smtClean="0"/>
              <a:t>Titel durch Klicken bearbeiten</a:t>
            </a:r>
            <a:endParaRPr lang="de-DE" dirty="0"/>
          </a:p>
        </p:txBody>
      </p:sp>
    </p:spTree>
    <p:extLst>
      <p:ext uri="{BB962C8B-B14F-4D97-AF65-F5344CB8AC3E}">
        <p14:creationId xmlns:p14="http://schemas.microsoft.com/office/powerpoint/2010/main" val="471908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0" r:id="rId4"/>
    <p:sldLayoutId id="2147483670" r:id="rId5"/>
    <p:sldLayoutId id="2147483661" r:id="rId6"/>
    <p:sldLayoutId id="2147483662" r:id="rId7"/>
    <p:sldLayoutId id="2147483669" r:id="rId8"/>
    <p:sldLayoutId id="2147483663" r:id="rId9"/>
    <p:sldLayoutId id="2147483665" r:id="rId10"/>
    <p:sldLayoutId id="2147483666" r:id="rId11"/>
    <p:sldLayoutId id="2147483667" r:id="rId12"/>
    <p:sldLayoutId id="2147483668" r:id="rId13"/>
    <p:sldLayoutId id="2147483651" r:id="rId14"/>
    <p:sldLayoutId id="2147483652" r:id="rId15"/>
    <p:sldLayoutId id="2147483653" r:id="rId16"/>
    <p:sldLayoutId id="2147483654" r:id="rId17"/>
    <p:sldLayoutId id="2147483655" r:id="rId18"/>
    <p:sldLayoutId id="2147483656" r:id="rId19"/>
    <p:sldLayoutId id="2147483657" r:id="rId20"/>
    <p:sldLayoutId id="2147483658" r:id="rId21"/>
    <p:sldLayoutId id="2147483659" r:id="rId22"/>
  </p:sldLayoutIdLst>
  <p:timing>
    <p:tnLst>
      <p:par>
        <p:cTn id="1" dur="indefinite" restart="never" nodeType="tmRoot"/>
      </p:par>
    </p:tnLst>
  </p:timing>
  <p:hf hdr="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263525" indent="-263525"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488950" indent="-2254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750888"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077913" indent="-23177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1443038"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seemoz.de/wp-content/uploads/2015/10/seemoz-Ethik-und-wissenscha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372" y="954516"/>
            <a:ext cx="8548428" cy="5641962"/>
          </a:xfrm>
          <a:prstGeom prst="rect">
            <a:avLst/>
          </a:prstGeom>
          <a:noFill/>
          <a:extLst>
            <a:ext uri="{909E8E84-426E-40DD-AFC4-6F175D3DCCD1}">
              <a14:hiddenFill xmlns:a14="http://schemas.microsoft.com/office/drawing/2010/main">
                <a:solidFill>
                  <a:srgbClr val="FFFFFF"/>
                </a:solidFill>
              </a14:hiddenFill>
            </a:ext>
          </a:extLst>
        </p:spPr>
      </p:pic>
      <p:sp>
        <p:nvSpPr>
          <p:cNvPr id="3" name="Titel 2"/>
          <p:cNvSpPr>
            <a:spLocks noGrp="1"/>
          </p:cNvSpPr>
          <p:nvPr>
            <p:ph type="ctrTitle"/>
          </p:nvPr>
        </p:nvSpPr>
        <p:spPr>
          <a:xfrm>
            <a:off x="300372" y="828000"/>
            <a:ext cx="8548352" cy="756000"/>
          </a:xfrm>
          <a:solidFill>
            <a:schemeClr val="bg1">
              <a:alpha val="90000"/>
            </a:schemeClr>
          </a:solidFill>
        </p:spPr>
        <p:txBody>
          <a:bodyPr>
            <a:normAutofit fontScale="90000"/>
          </a:bodyPr>
          <a:lstStyle/>
          <a:p>
            <a:r>
              <a:rPr lang="de-DE" dirty="0" smtClean="0"/>
              <a:t>Wohl und Verantwortung</a:t>
            </a:r>
            <a:endParaRPr lang="de-DE" dirty="0"/>
          </a:p>
        </p:txBody>
      </p:sp>
      <p:sp>
        <p:nvSpPr>
          <p:cNvPr id="2" name="Textfeld 1"/>
          <p:cNvSpPr txBox="1"/>
          <p:nvPr/>
        </p:nvSpPr>
        <p:spPr>
          <a:xfrm>
            <a:off x="300372" y="2348880"/>
            <a:ext cx="8548428" cy="4247598"/>
          </a:xfrm>
          <a:prstGeom prst="rect">
            <a:avLst/>
          </a:prstGeom>
          <a:solidFill>
            <a:schemeClr val="bg1">
              <a:alpha val="90000"/>
            </a:schemeClr>
          </a:solidFill>
        </p:spPr>
        <p:txBody>
          <a:bodyPr wrap="square" rtlCol="0">
            <a:noAutofit/>
          </a:bodyPr>
          <a:lstStyle/>
          <a:p>
            <a:pPr>
              <a:spcAft>
                <a:spcPts val="1200"/>
              </a:spcAft>
            </a:pPr>
            <a:endParaRPr lang="de-DE" dirty="0" smtClean="0"/>
          </a:p>
          <a:p>
            <a:endParaRPr lang="de-DE" dirty="0" smtClean="0"/>
          </a:p>
          <a:p>
            <a:r>
              <a:rPr lang="de-DE" dirty="0" smtClean="0"/>
              <a:t>Öffentliches </a:t>
            </a:r>
            <a:r>
              <a:rPr lang="de-DE" dirty="0"/>
              <a:t>Treffen der GMDS-Präsidiumskommission</a:t>
            </a:r>
          </a:p>
          <a:p>
            <a:r>
              <a:rPr lang="de-DE" dirty="0"/>
              <a:t>Ethische Fragen in der Medizinischen Informatik, Biometrie und </a:t>
            </a:r>
            <a:r>
              <a:rPr lang="de-DE" dirty="0" smtClean="0"/>
              <a:t>Epidemiologie</a:t>
            </a:r>
          </a:p>
          <a:p>
            <a:r>
              <a:rPr lang="de-DE" dirty="0" smtClean="0"/>
              <a:t>Braunschweig</a:t>
            </a:r>
          </a:p>
          <a:p>
            <a:r>
              <a:rPr lang="de-DE" dirty="0" smtClean="0"/>
              <a:t>04.05.2017</a:t>
            </a:r>
          </a:p>
          <a:p>
            <a:endParaRPr lang="de-DE" dirty="0"/>
          </a:p>
          <a:p>
            <a:endParaRPr lang="de-DE" dirty="0" smtClean="0"/>
          </a:p>
          <a:p>
            <a:endParaRPr lang="de-DE" dirty="0" smtClean="0"/>
          </a:p>
          <a:p>
            <a:endParaRPr lang="de-DE" dirty="0" smtClean="0"/>
          </a:p>
          <a:p>
            <a:r>
              <a:rPr lang="de-DE" sz="1200" dirty="0" smtClean="0"/>
              <a:t>Prof. Dr. phil. habil. Karsten Weber</a:t>
            </a:r>
          </a:p>
          <a:p>
            <a:r>
              <a:rPr lang="de-DE" sz="1200" dirty="0" smtClean="0"/>
              <a:t>Institut für Sozialforschung und Technikfolgenabschätzung (IST)</a:t>
            </a:r>
          </a:p>
          <a:p>
            <a:r>
              <a:rPr lang="de-DE" sz="1200" dirty="0" smtClean="0"/>
              <a:t>Ostbayerische Technische Hochschule (OTH) Regensburg</a:t>
            </a:r>
          </a:p>
          <a:p>
            <a:r>
              <a:rPr lang="de-DE" sz="1200" dirty="0" smtClean="0"/>
              <a:t>Karsten.Weber@oth-regensburg.de</a:t>
            </a:r>
            <a:endParaRPr lang="de-DE" sz="1200" dirty="0"/>
          </a:p>
        </p:txBody>
      </p:sp>
      <p:sp>
        <p:nvSpPr>
          <p:cNvPr id="4" name="Untertitel 3"/>
          <p:cNvSpPr>
            <a:spLocks noGrp="1"/>
          </p:cNvSpPr>
          <p:nvPr>
            <p:ph type="subTitle" idx="1"/>
          </p:nvPr>
        </p:nvSpPr>
        <p:spPr>
          <a:xfrm>
            <a:off x="300371" y="1556792"/>
            <a:ext cx="8549753" cy="792088"/>
          </a:xfrm>
          <a:solidFill>
            <a:schemeClr val="bg1">
              <a:alpha val="90000"/>
            </a:schemeClr>
          </a:solidFill>
        </p:spPr>
        <p:txBody>
          <a:bodyPr>
            <a:noAutofit/>
          </a:bodyPr>
          <a:lstStyle/>
          <a:p>
            <a:pPr>
              <a:spcBef>
                <a:spcPts val="0"/>
              </a:spcBef>
            </a:pPr>
            <a:r>
              <a:rPr lang="de-DE" dirty="0" smtClean="0">
                <a:solidFill>
                  <a:schemeClr val="tx1"/>
                </a:solidFill>
              </a:rPr>
              <a:t>IEEE-CS/ACM </a:t>
            </a:r>
            <a:r>
              <a:rPr lang="en-US" dirty="0">
                <a:solidFill>
                  <a:schemeClr val="tx1"/>
                </a:solidFill>
              </a:rPr>
              <a:t>Software Engineering Code of Ethics </a:t>
            </a:r>
            <a:r>
              <a:rPr lang="en-US" dirty="0" smtClean="0">
                <a:solidFill>
                  <a:schemeClr val="tx1"/>
                </a:solidFill>
              </a:rPr>
              <a:t>and Professional Practice (</a:t>
            </a:r>
            <a:r>
              <a:rPr lang="en-US" dirty="0">
                <a:solidFill>
                  <a:schemeClr val="tx1"/>
                </a:solidFill>
              </a:rPr>
              <a:t>5.2)</a:t>
            </a:r>
            <a:endParaRPr lang="de-DE" dirty="0">
              <a:solidFill>
                <a:schemeClr val="tx1"/>
              </a:solidFill>
            </a:endParaRPr>
          </a:p>
        </p:txBody>
      </p:sp>
    </p:spTree>
    <p:extLst>
      <p:ext uri="{BB962C8B-B14F-4D97-AF65-F5344CB8AC3E}">
        <p14:creationId xmlns:p14="http://schemas.microsoft.com/office/powerpoint/2010/main" val="1452865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10</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spcBef>
                <a:spcPts val="600"/>
              </a:spcBef>
              <a:buNone/>
            </a:pPr>
            <a:r>
              <a:rPr lang="de-DE" sz="1200" b="1" dirty="0" smtClean="0"/>
              <a:t>Prinzipien</a:t>
            </a:r>
          </a:p>
          <a:p>
            <a:pPr marL="0" indent="0">
              <a:spcBef>
                <a:spcPts val="600"/>
              </a:spcBef>
              <a:buNone/>
            </a:pPr>
            <a:r>
              <a:rPr lang="de-DE" sz="1200" dirty="0" smtClean="0"/>
              <a:t>Prinzip 1, ÖFFENTLICHKEIT – Informatiker sollen ihr Handeln am öffentlichen Interesse ausrichten</a:t>
            </a:r>
            <a:r>
              <a:rPr lang="de-DE" sz="1200" dirty="0"/>
              <a:t>. Insbesondere sollen sie wo immer möglich ... </a:t>
            </a:r>
          </a:p>
          <a:p>
            <a:pPr marL="449263" indent="-449263">
              <a:spcBef>
                <a:spcPts val="600"/>
              </a:spcBef>
              <a:buNone/>
            </a:pPr>
            <a:r>
              <a:rPr lang="de-DE" sz="1200" b="1" dirty="0"/>
              <a:t>1.01. ... die volle Verantwortung für ihre Arbeit übernehmen. </a:t>
            </a:r>
          </a:p>
          <a:p>
            <a:pPr marL="449263" indent="-449263">
              <a:spcBef>
                <a:spcPts val="600"/>
              </a:spcBef>
              <a:buNone/>
            </a:pPr>
            <a:r>
              <a:rPr lang="de-DE" sz="1200" b="1" dirty="0"/>
              <a:t>1.02</a:t>
            </a:r>
            <a:r>
              <a:rPr lang="de-DE" sz="1200" b="1" dirty="0" smtClean="0"/>
              <a:t>. ... die Interessen von Informatikern, Arbeitgebern, Kunden und Benutzern in Einklang mit </a:t>
            </a:r>
            <a:r>
              <a:rPr lang="de-DE" sz="1200" b="1" dirty="0"/>
              <a:t>dem öffentlichen Wohl bringen. </a:t>
            </a:r>
          </a:p>
          <a:p>
            <a:pPr marL="449263" indent="-449263">
              <a:spcBef>
                <a:spcPts val="600"/>
              </a:spcBef>
              <a:buNone/>
            </a:pPr>
            <a:r>
              <a:rPr lang="de-DE" sz="1200" dirty="0"/>
              <a:t>1.03</a:t>
            </a:r>
            <a:r>
              <a:rPr lang="de-DE" sz="1200" dirty="0" smtClean="0"/>
              <a:t>. ... Software nur dann genehmigen, wenn sie die gut begründete Überzeugung hegen</a:t>
            </a:r>
            <a:r>
              <a:rPr lang="de-DE" sz="1200" dirty="0"/>
              <a:t>, </a:t>
            </a:r>
            <a:r>
              <a:rPr lang="de-DE" sz="1200" dirty="0" smtClean="0"/>
              <a:t>dass diese sicher ist, den Spezifikationen entspricht, angemessene Tests besteht und weder die Lebensqualität oder die Privatsphäre Betroffener vermindert oder verletzt noch </a:t>
            </a:r>
            <a:r>
              <a:rPr lang="de-DE" sz="1200" dirty="0"/>
              <a:t>die Umwelt schädigt. Letztlich soll die Arbeit dem öffentlichen Wohl dienen. </a:t>
            </a:r>
          </a:p>
          <a:p>
            <a:pPr marL="449263" indent="-449263">
              <a:spcBef>
                <a:spcPts val="600"/>
              </a:spcBef>
              <a:buNone/>
            </a:pPr>
            <a:r>
              <a:rPr lang="de-DE" sz="1200" dirty="0"/>
              <a:t>1.04. ... geeignete Personen oder Behörden über jede tatsächliche oder potentielle Gefahr für </a:t>
            </a:r>
            <a:r>
              <a:rPr lang="de-DE" sz="1200" dirty="0" smtClean="0"/>
              <a:t>Benutzer, Öffentlichkeit oder Umwelt aufklären, sofern sie begründet davon ausgehen können</a:t>
            </a:r>
            <a:r>
              <a:rPr lang="de-DE" sz="1200" dirty="0"/>
              <a:t>, dass solche Gefahren mit Software oder </a:t>
            </a:r>
            <a:r>
              <a:rPr lang="de-DE" sz="1200" dirty="0" smtClean="0"/>
              <a:t>dazugehörenden </a:t>
            </a:r>
            <a:r>
              <a:rPr lang="de-DE" sz="1200" dirty="0"/>
              <a:t>Unterlagen verbunden </a:t>
            </a:r>
            <a:r>
              <a:rPr lang="de-DE" sz="1200" dirty="0" smtClean="0"/>
              <a:t>sind</a:t>
            </a:r>
            <a:r>
              <a:rPr lang="de-DE" sz="1200" dirty="0"/>
              <a:t>. </a:t>
            </a:r>
          </a:p>
          <a:p>
            <a:pPr marL="449263" indent="-449263">
              <a:spcBef>
                <a:spcPts val="600"/>
              </a:spcBef>
              <a:buNone/>
            </a:pPr>
            <a:r>
              <a:rPr lang="de-DE" sz="1200" dirty="0"/>
              <a:t>1.05. ... dazu beitragen, um öffentliche Befürchtungen, die durch Software, ihre Installation, </a:t>
            </a:r>
            <a:r>
              <a:rPr lang="de-DE" sz="1200" dirty="0" smtClean="0"/>
              <a:t>Wartung</a:t>
            </a:r>
            <a:r>
              <a:rPr lang="de-DE" sz="1200" dirty="0"/>
              <a:t>, Unterstützung oder Dokumentation entstanden sind, auszuräumen. </a:t>
            </a:r>
          </a:p>
          <a:p>
            <a:pPr marL="449263" indent="-449263">
              <a:spcBef>
                <a:spcPts val="600"/>
              </a:spcBef>
              <a:buNone/>
            </a:pPr>
            <a:r>
              <a:rPr lang="de-DE" sz="1200" dirty="0"/>
              <a:t>1.06</a:t>
            </a:r>
            <a:r>
              <a:rPr lang="de-DE" sz="1200" dirty="0" smtClean="0"/>
              <a:t>. ... fair handeln und Irreführung insbesondere bezüglich öffentlich zugänglicher Software </a:t>
            </a:r>
            <a:r>
              <a:rPr lang="de-DE" sz="1200" dirty="0"/>
              <a:t>oder dazugehörenden Unterlagen, Methoden und Werkzeugen, vermeiden. </a:t>
            </a:r>
          </a:p>
          <a:p>
            <a:pPr marL="449263" indent="-449263">
              <a:spcBef>
                <a:spcPts val="600"/>
              </a:spcBef>
              <a:buNone/>
            </a:pPr>
            <a:r>
              <a:rPr lang="de-DE" sz="1200" dirty="0"/>
              <a:t>1.07</a:t>
            </a:r>
            <a:r>
              <a:rPr lang="de-DE" sz="1200" dirty="0" smtClean="0"/>
              <a:t>. ... Fragen wie Körperbehinderung, Zuteilung von Ressourcen, ökonomische Benachteiligung und andere Aspekte, die den Zugriff auf Vorteile von Software verringern </a:t>
            </a:r>
            <a:r>
              <a:rPr lang="de-DE" sz="1200" dirty="0"/>
              <a:t>könnten, berücksichtigen. </a:t>
            </a:r>
          </a:p>
          <a:p>
            <a:pPr marL="449263" indent="-449263">
              <a:spcBef>
                <a:spcPts val="600"/>
              </a:spcBef>
              <a:buNone/>
            </a:pPr>
            <a:r>
              <a:rPr lang="de-DE" sz="1200" b="1" dirty="0"/>
              <a:t>1.08</a:t>
            </a:r>
            <a:r>
              <a:rPr lang="de-DE" sz="1200" b="1" dirty="0" smtClean="0"/>
              <a:t>. ... sich ermutigt fühlen, die eigenen professionellen Fähigkeiten dazu zu nutzen, um moralisch </a:t>
            </a:r>
            <a:r>
              <a:rPr lang="de-DE" sz="1200" b="1" dirty="0"/>
              <a:t>wertvolle Ziele erreichen zu helfen und zur öffentlichen Aufklärung in Bezug </a:t>
            </a:r>
            <a:r>
              <a:rPr lang="de-DE" sz="1200" b="1" dirty="0" smtClean="0"/>
              <a:t>auf </a:t>
            </a:r>
            <a:r>
              <a:rPr lang="de-DE" sz="1200" b="1" dirty="0"/>
              <a:t>die Profession beizutragen. </a:t>
            </a:r>
            <a:endParaRPr lang="de-DE" sz="1200" b="1" dirty="0" smtClean="0"/>
          </a:p>
        </p:txBody>
      </p:sp>
    </p:spTree>
    <p:extLst>
      <p:ext uri="{BB962C8B-B14F-4D97-AF65-F5344CB8AC3E}">
        <p14:creationId xmlns:p14="http://schemas.microsoft.com/office/powerpoint/2010/main" val="1961530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11</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spcBef>
                <a:spcPts val="600"/>
              </a:spcBef>
              <a:buNone/>
            </a:pPr>
            <a:r>
              <a:rPr lang="de-DE" sz="1000" b="1" dirty="0" smtClean="0"/>
              <a:t>Prinzipien</a:t>
            </a:r>
          </a:p>
          <a:p>
            <a:pPr marL="0" indent="0">
              <a:spcBef>
                <a:spcPts val="600"/>
              </a:spcBef>
              <a:buNone/>
            </a:pPr>
            <a:r>
              <a:rPr lang="de-DE" sz="1000" dirty="0"/>
              <a:t>Prinzip 6, PROFESSION – Informatiker sollen dazu beitragen, die moralische Integrität und </a:t>
            </a:r>
            <a:r>
              <a:rPr lang="de-DE" sz="1000" dirty="0" smtClean="0"/>
              <a:t>die Reputation der eigenen Profession im Einklang mit dem öffentlichen Interesse weiterzuentwickeln</a:t>
            </a:r>
            <a:r>
              <a:rPr lang="de-DE" sz="1000" dirty="0"/>
              <a:t>. Insbesondere sollen sie wo immer möglich ... </a:t>
            </a:r>
          </a:p>
          <a:p>
            <a:pPr marL="360363" indent="-360363">
              <a:spcBef>
                <a:spcPts val="600"/>
              </a:spcBef>
              <a:buNone/>
            </a:pPr>
            <a:r>
              <a:rPr lang="de-DE" sz="1000" b="1" dirty="0"/>
              <a:t>6.01</a:t>
            </a:r>
            <a:r>
              <a:rPr lang="de-DE" sz="1000" b="1" dirty="0" smtClean="0"/>
              <a:t>. ... </a:t>
            </a:r>
            <a:r>
              <a:rPr lang="de-DE" sz="1000" b="1" dirty="0"/>
              <a:t>dabei helfen, eine Umgebung zu schaffen, die moralisches Handeln fördert</a:t>
            </a:r>
            <a:r>
              <a:rPr lang="de-DE" sz="1000" b="1" dirty="0" smtClean="0"/>
              <a:t>. </a:t>
            </a:r>
            <a:endParaRPr lang="de-DE" sz="1000" b="1" dirty="0"/>
          </a:p>
          <a:p>
            <a:pPr marL="360363" indent="-360363">
              <a:spcBef>
                <a:spcPts val="600"/>
              </a:spcBef>
              <a:buNone/>
            </a:pPr>
            <a:r>
              <a:rPr lang="de-DE" sz="1000" dirty="0"/>
              <a:t>6.02. ... das Wissen der Öffentlichkeit über Softwaretechnik fördern</a:t>
            </a:r>
            <a:r>
              <a:rPr lang="de-DE" sz="1000" dirty="0" smtClean="0"/>
              <a:t>. </a:t>
            </a:r>
            <a:endParaRPr lang="de-DE" sz="1000" dirty="0"/>
          </a:p>
          <a:p>
            <a:pPr marL="360363" indent="-360363">
              <a:spcBef>
                <a:spcPts val="600"/>
              </a:spcBef>
              <a:buNone/>
            </a:pPr>
            <a:r>
              <a:rPr lang="de-DE" sz="1000" dirty="0"/>
              <a:t>6.03</a:t>
            </a:r>
            <a:r>
              <a:rPr lang="de-DE" sz="1000" dirty="0" smtClean="0"/>
              <a:t>. ... Wissen und Erkenntnisse im Rahmen der Softwaretechnik durch angemessene Mitarbeit </a:t>
            </a:r>
            <a:r>
              <a:rPr lang="de-DE" sz="1000" dirty="0"/>
              <a:t>in Berufsverbänden, bei Tagungen und in Publikationen erweitern</a:t>
            </a:r>
            <a:r>
              <a:rPr lang="de-DE" sz="1000" dirty="0" smtClean="0"/>
              <a:t>. </a:t>
            </a:r>
            <a:endParaRPr lang="de-DE" sz="1000" dirty="0"/>
          </a:p>
          <a:p>
            <a:pPr marL="360363" indent="-360363">
              <a:spcBef>
                <a:spcPts val="600"/>
              </a:spcBef>
              <a:buNone/>
            </a:pPr>
            <a:r>
              <a:rPr lang="de-DE" sz="1000" dirty="0"/>
              <a:t>6.04</a:t>
            </a:r>
            <a:r>
              <a:rPr lang="de-DE" sz="1000" dirty="0" smtClean="0"/>
              <a:t>. ... als Mitglieder der Profession andere Informatiker darin unterstützen, diesen Leitlinien </a:t>
            </a:r>
            <a:r>
              <a:rPr lang="de-DE" sz="1000" dirty="0"/>
              <a:t>zu folgen</a:t>
            </a:r>
            <a:r>
              <a:rPr lang="de-DE" sz="1000" dirty="0" smtClean="0"/>
              <a:t>. </a:t>
            </a:r>
            <a:endParaRPr lang="de-DE" sz="1000" dirty="0"/>
          </a:p>
          <a:p>
            <a:pPr marL="360363" indent="-360363">
              <a:spcBef>
                <a:spcPts val="600"/>
              </a:spcBef>
              <a:buNone/>
            </a:pPr>
            <a:r>
              <a:rPr lang="de-DE" sz="1000" dirty="0"/>
              <a:t>6.05</a:t>
            </a:r>
            <a:r>
              <a:rPr lang="de-DE" sz="1000" dirty="0" smtClean="0"/>
              <a:t>. ... nicht ihrem eigenen Interesse auf Kosten der Profession, Kunden oder Arbeitgeber nachgehen. </a:t>
            </a:r>
            <a:endParaRPr lang="de-DE" sz="1000" dirty="0"/>
          </a:p>
          <a:p>
            <a:pPr marL="360363" indent="-360363">
              <a:spcBef>
                <a:spcPts val="600"/>
              </a:spcBef>
              <a:buNone/>
            </a:pPr>
            <a:r>
              <a:rPr lang="de-DE" sz="1000" dirty="0"/>
              <a:t>6.06. ... gesetzeskonform arbeiten, sofern nicht außergewöhnliche Bedingungen dazu führen, </a:t>
            </a:r>
            <a:r>
              <a:rPr lang="de-DE" sz="1000" dirty="0" smtClean="0"/>
              <a:t>dass </a:t>
            </a:r>
            <a:r>
              <a:rPr lang="de-DE" sz="1000" dirty="0"/>
              <a:t>die Befolgung von Gesetzen im Widerspruch zum öffentlichen Interesse steht</a:t>
            </a:r>
            <a:r>
              <a:rPr lang="de-DE" sz="1000" dirty="0" smtClean="0"/>
              <a:t>. </a:t>
            </a:r>
            <a:endParaRPr lang="de-DE" sz="1000" dirty="0"/>
          </a:p>
          <a:p>
            <a:pPr marL="360363" indent="-360363">
              <a:spcBef>
                <a:spcPts val="600"/>
              </a:spcBef>
              <a:buNone/>
            </a:pPr>
            <a:r>
              <a:rPr lang="de-DE" sz="1000" dirty="0"/>
              <a:t>6.07</a:t>
            </a:r>
            <a:r>
              <a:rPr lang="de-DE" sz="1000" dirty="0" smtClean="0"/>
              <a:t>. ... präzise darin sein, Merkmale der Software zu beschreiben, die sie bearbeiten. Sie sollen </a:t>
            </a:r>
            <a:r>
              <a:rPr lang="de-DE" sz="1000" dirty="0"/>
              <a:t>nicht nur vermeiden, falsche Behauptungen aufzustellen, sondern auch solche, die </a:t>
            </a:r>
            <a:r>
              <a:rPr lang="de-DE" sz="1000" dirty="0" smtClean="0"/>
              <a:t>erkennbar </a:t>
            </a:r>
            <a:r>
              <a:rPr lang="de-DE" sz="1000" dirty="0"/>
              <a:t>spekulativ, leer, trügerisch, irreführend oder zweifelhaft sind. </a:t>
            </a:r>
          </a:p>
          <a:p>
            <a:pPr marL="360363" indent="-360363">
              <a:spcBef>
                <a:spcPts val="600"/>
              </a:spcBef>
              <a:buNone/>
            </a:pPr>
            <a:r>
              <a:rPr lang="de-DE" sz="1000" dirty="0"/>
              <a:t>6.08. ... die Verantwortung für die Entdeckung, Korrektur und Bekanntmachung von Fehlern </a:t>
            </a:r>
            <a:r>
              <a:rPr lang="de-DE" sz="1000" dirty="0" smtClean="0"/>
              <a:t>in </a:t>
            </a:r>
            <a:r>
              <a:rPr lang="de-DE" sz="1000" dirty="0"/>
              <a:t>der Software und dazugehöriger Unterlagen, an denen sie arbeiten, übernehmen. </a:t>
            </a:r>
          </a:p>
          <a:p>
            <a:pPr marL="360363" indent="-360363">
              <a:spcBef>
                <a:spcPts val="600"/>
              </a:spcBef>
              <a:buNone/>
            </a:pPr>
            <a:r>
              <a:rPr lang="de-DE" sz="1000" dirty="0"/>
              <a:t>6.09</a:t>
            </a:r>
            <a:r>
              <a:rPr lang="de-DE" sz="1000" dirty="0" smtClean="0"/>
              <a:t>. ... Kunden, Arbeitgeber sowie Leitungs- und Überwachungsgremien über das eigene Bekenntnis zu diesen Leitlinien und die sich daraus ergebenden Konsequenzen aufklären. </a:t>
            </a:r>
            <a:endParaRPr lang="de-DE" sz="1000" dirty="0"/>
          </a:p>
          <a:p>
            <a:pPr marL="360363" indent="-360363">
              <a:spcBef>
                <a:spcPts val="600"/>
              </a:spcBef>
              <a:buNone/>
            </a:pPr>
            <a:r>
              <a:rPr lang="de-DE" sz="1000" dirty="0"/>
              <a:t>6.10</a:t>
            </a:r>
            <a:r>
              <a:rPr lang="de-DE" sz="1000" dirty="0" smtClean="0"/>
              <a:t>. ... keine Beziehungen zu Unternehmen oder Organisationen unterhalten, die im Widerspruch </a:t>
            </a:r>
            <a:r>
              <a:rPr lang="de-DE" sz="1000" dirty="0"/>
              <a:t>zu diesen Leitlinien stehen</a:t>
            </a:r>
            <a:r>
              <a:rPr lang="de-DE" sz="1000" dirty="0" smtClean="0"/>
              <a:t>. </a:t>
            </a:r>
            <a:endParaRPr lang="de-DE" sz="1000" dirty="0"/>
          </a:p>
          <a:p>
            <a:pPr marL="360363" indent="-360363">
              <a:spcBef>
                <a:spcPts val="600"/>
              </a:spcBef>
              <a:buNone/>
            </a:pPr>
            <a:r>
              <a:rPr lang="de-DE" sz="1000" dirty="0"/>
              <a:t>6.11. ... erkennen, dass die Missachtung dieser Leitlinien im Widerspruch zum Berufsbild des </a:t>
            </a:r>
            <a:r>
              <a:rPr lang="de-DE" sz="1000" dirty="0" smtClean="0"/>
              <a:t>Informatikers </a:t>
            </a:r>
            <a:r>
              <a:rPr lang="de-DE" sz="1000" dirty="0"/>
              <a:t>steht</a:t>
            </a:r>
            <a:r>
              <a:rPr lang="de-DE" sz="1000" dirty="0" smtClean="0"/>
              <a:t>. </a:t>
            </a:r>
            <a:endParaRPr lang="de-DE" sz="1000" dirty="0"/>
          </a:p>
          <a:p>
            <a:pPr marL="360363" indent="-360363">
              <a:spcBef>
                <a:spcPts val="600"/>
              </a:spcBef>
              <a:buNone/>
            </a:pPr>
            <a:r>
              <a:rPr lang="de-DE" sz="1000" dirty="0"/>
              <a:t>6.12</a:t>
            </a:r>
            <a:r>
              <a:rPr lang="de-DE" sz="1000" dirty="0" smtClean="0"/>
              <a:t>. ... ihre Bedenken, sofern dies nicht unmöglich, kontraproduktiv oder gefährlich ist, gegenüber beteiligten Personen äußern, wenn diese Leitlinien erheblich missachtet werden. </a:t>
            </a:r>
            <a:endParaRPr lang="de-DE" sz="1000" dirty="0"/>
          </a:p>
          <a:p>
            <a:pPr marL="360363" indent="-360363">
              <a:spcBef>
                <a:spcPts val="600"/>
              </a:spcBef>
              <a:buNone/>
            </a:pPr>
            <a:r>
              <a:rPr lang="de-DE" sz="1000" dirty="0"/>
              <a:t>6.13</a:t>
            </a:r>
            <a:r>
              <a:rPr lang="de-DE" sz="1000" dirty="0" smtClean="0"/>
              <a:t>. ... erhebliche Missachtungen dieser Leitlinien geeigneten Instanzen mitteilen, wenn offensichtlich ist, dass eine Erörterung mit den beteiligten Personen unmöglich, kontraproduktiv </a:t>
            </a:r>
            <a:r>
              <a:rPr lang="de-DE" sz="1000" dirty="0"/>
              <a:t>oder gefährlich ist. </a:t>
            </a:r>
            <a:endParaRPr lang="de-DE" sz="1000" dirty="0" smtClean="0"/>
          </a:p>
        </p:txBody>
      </p:sp>
    </p:spTree>
    <p:extLst>
      <p:ext uri="{BB962C8B-B14F-4D97-AF65-F5344CB8AC3E}">
        <p14:creationId xmlns:p14="http://schemas.microsoft.com/office/powerpoint/2010/main" val="1333829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12</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spcBef>
                <a:spcPts val="600"/>
              </a:spcBef>
              <a:buNone/>
            </a:pPr>
            <a:r>
              <a:rPr lang="de-DE" sz="1200" b="1" dirty="0" smtClean="0"/>
              <a:t>Prinzipien</a:t>
            </a:r>
          </a:p>
          <a:p>
            <a:pPr marL="0" indent="0">
              <a:spcBef>
                <a:spcPts val="600"/>
              </a:spcBef>
              <a:buNone/>
            </a:pPr>
            <a:r>
              <a:rPr lang="de-DE" sz="1200" dirty="0"/>
              <a:t>Prinzip 8, SELBST – Informatiker sollen stetig ihre eigenen Kenntnisse und Fähigkeiten ihres </a:t>
            </a:r>
            <a:r>
              <a:rPr lang="de-DE" sz="1200" dirty="0" smtClean="0"/>
              <a:t>Berufes erneuern und erweitern sowie moralische Einstellungen und Handlungsweisen in ihrer </a:t>
            </a:r>
            <a:r>
              <a:rPr lang="de-DE" sz="1200" dirty="0"/>
              <a:t>Profession fördern. Insbesondere sollen sie wo immer möglich ... </a:t>
            </a:r>
          </a:p>
          <a:p>
            <a:pPr marL="0" indent="0">
              <a:spcBef>
                <a:spcPts val="600"/>
              </a:spcBef>
              <a:buNone/>
            </a:pPr>
            <a:r>
              <a:rPr lang="de-DE" sz="1200" dirty="0"/>
              <a:t>8.01</a:t>
            </a:r>
            <a:r>
              <a:rPr lang="de-DE" sz="1200" dirty="0" smtClean="0"/>
              <a:t>. ... ihr Wissen über Fortschritte der Analyse, der Spezifizierung, des Entwurfs, der Entwicklung, der Wartung und des Tests von Software und dazugehöriger Unterlagen sowie </a:t>
            </a:r>
            <a:r>
              <a:rPr lang="de-DE" sz="1200" dirty="0"/>
              <a:t>über die Leitung des Entwicklungsprozesses erweitern. </a:t>
            </a:r>
          </a:p>
          <a:p>
            <a:pPr marL="0" indent="0">
              <a:spcBef>
                <a:spcPts val="600"/>
              </a:spcBef>
              <a:buNone/>
            </a:pPr>
            <a:r>
              <a:rPr lang="de-DE" sz="1200" dirty="0"/>
              <a:t>8.02</a:t>
            </a:r>
            <a:r>
              <a:rPr lang="de-DE" sz="1200" dirty="0" smtClean="0"/>
              <a:t>. ... ihre Fähigkeit verbessern, sichere, zuverlässige und nützliche Qualitätssoftware zu vernünftigen </a:t>
            </a:r>
            <a:r>
              <a:rPr lang="de-DE" sz="1200" dirty="0"/>
              <a:t>Kosten und in einem vernünftigen Zeitraum zu entwickeln. </a:t>
            </a:r>
            <a:endParaRPr lang="de-DE" sz="1200" dirty="0" smtClean="0"/>
          </a:p>
          <a:p>
            <a:pPr marL="0" indent="0">
              <a:spcBef>
                <a:spcPts val="600"/>
              </a:spcBef>
              <a:buNone/>
            </a:pPr>
            <a:r>
              <a:rPr lang="de-DE" sz="1200" dirty="0" smtClean="0"/>
              <a:t>8.03. ... ihre Fähigkeit verbessern, präzise, aussagekräftige und gut geschriebene Dokumentationen </a:t>
            </a:r>
            <a:r>
              <a:rPr lang="de-DE" sz="1200" dirty="0"/>
              <a:t>zu verfassen. </a:t>
            </a:r>
          </a:p>
          <a:p>
            <a:pPr marL="0" indent="0">
              <a:spcBef>
                <a:spcPts val="600"/>
              </a:spcBef>
              <a:buNone/>
            </a:pPr>
            <a:r>
              <a:rPr lang="de-DE" sz="1200" dirty="0"/>
              <a:t>8.04. ... ihr Verständnis der Software und dazugehöriger Unterlagen sowie der Umgebung, in </a:t>
            </a:r>
            <a:r>
              <a:rPr lang="de-DE" sz="1200" dirty="0" smtClean="0"/>
              <a:t>der </a:t>
            </a:r>
            <a:r>
              <a:rPr lang="de-DE" sz="1200" dirty="0"/>
              <a:t>diese Software eingesetzt wird, verbessern. </a:t>
            </a:r>
          </a:p>
          <a:p>
            <a:pPr marL="0" indent="0">
              <a:spcBef>
                <a:spcPts val="600"/>
              </a:spcBef>
              <a:buNone/>
            </a:pPr>
            <a:r>
              <a:rPr lang="de-DE" sz="1200" dirty="0"/>
              <a:t>8.05</a:t>
            </a:r>
            <a:r>
              <a:rPr lang="de-DE" sz="1200" dirty="0" smtClean="0"/>
              <a:t>. ... ihr Wissen über Standards und Gesetze erweitern, die Software und dazugehörige Unterlagen</a:t>
            </a:r>
            <a:r>
              <a:rPr lang="de-DE" sz="1200" dirty="0"/>
              <a:t>, an denen sie arbeiten, betreffen. </a:t>
            </a:r>
          </a:p>
          <a:p>
            <a:pPr marL="0" indent="0">
              <a:spcBef>
                <a:spcPts val="600"/>
              </a:spcBef>
              <a:buNone/>
            </a:pPr>
            <a:r>
              <a:rPr lang="de-DE" sz="1200" dirty="0"/>
              <a:t>8.06</a:t>
            </a:r>
            <a:r>
              <a:rPr lang="de-DE" sz="1200" dirty="0" smtClean="0"/>
              <a:t>. ... ihr Wissen dieser Leitlinien, ihrer Interpretation und Anwendung auf die eigene Arbeit </a:t>
            </a:r>
            <a:r>
              <a:rPr lang="de-DE" sz="1200" dirty="0"/>
              <a:t>erweitern. </a:t>
            </a:r>
          </a:p>
          <a:p>
            <a:pPr marL="0" indent="0">
              <a:spcBef>
                <a:spcPts val="600"/>
              </a:spcBef>
              <a:buNone/>
            </a:pPr>
            <a:r>
              <a:rPr lang="de-DE" sz="1200" dirty="0"/>
              <a:t>8.07. ... niemanden aufgrund von unbegründeten Vorurteilen unfair behandeln. </a:t>
            </a:r>
          </a:p>
          <a:p>
            <a:pPr marL="0" indent="0">
              <a:spcBef>
                <a:spcPts val="600"/>
              </a:spcBef>
              <a:buNone/>
            </a:pPr>
            <a:r>
              <a:rPr lang="de-DE" sz="1200" dirty="0"/>
              <a:t>8.08</a:t>
            </a:r>
            <a:r>
              <a:rPr lang="de-DE" sz="1200" dirty="0" smtClean="0"/>
              <a:t>. ... andere Personen nicht zu Handlungen bewegen, die diese Leitlinien verletzen könnten</a:t>
            </a:r>
            <a:r>
              <a:rPr lang="de-DE" sz="1200" dirty="0"/>
              <a:t>. </a:t>
            </a:r>
          </a:p>
          <a:p>
            <a:pPr marL="0" indent="0">
              <a:spcBef>
                <a:spcPts val="600"/>
              </a:spcBef>
              <a:buNone/>
            </a:pPr>
            <a:r>
              <a:rPr lang="de-DE" sz="1200" dirty="0"/>
              <a:t>8.09</a:t>
            </a:r>
            <a:r>
              <a:rPr lang="de-DE" sz="1200" dirty="0" smtClean="0"/>
              <a:t>. ... erkennen, dass die Missachtung dieser Leitlinien durch eigenes Handeln im Widerspruch </a:t>
            </a:r>
            <a:r>
              <a:rPr lang="de-DE" sz="1200" dirty="0"/>
              <a:t>mit dem Beruf des Informatikers steht. </a:t>
            </a:r>
            <a:endParaRPr lang="de-DE" sz="1200" dirty="0" smtClean="0"/>
          </a:p>
        </p:txBody>
      </p:sp>
    </p:spTree>
    <p:extLst>
      <p:ext uri="{BB962C8B-B14F-4D97-AF65-F5344CB8AC3E}">
        <p14:creationId xmlns:p14="http://schemas.microsoft.com/office/powerpoint/2010/main" val="189929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seemoz.de/wp-content/uploads/2015/10/seemoz-Ethik-und-wissenscha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372" y="954516"/>
            <a:ext cx="8548428" cy="5641962"/>
          </a:xfrm>
          <a:prstGeom prst="rect">
            <a:avLst/>
          </a:prstGeom>
          <a:noFill/>
          <a:extLst>
            <a:ext uri="{909E8E84-426E-40DD-AFC4-6F175D3DCCD1}">
              <a14:hiddenFill xmlns:a14="http://schemas.microsoft.com/office/drawing/2010/main">
                <a:solidFill>
                  <a:srgbClr val="FFFFFF"/>
                </a:solidFill>
              </a14:hiddenFill>
            </a:ext>
          </a:extLst>
        </p:spPr>
      </p:pic>
      <p:sp>
        <p:nvSpPr>
          <p:cNvPr id="3" name="Titel 2"/>
          <p:cNvSpPr>
            <a:spLocks noGrp="1"/>
          </p:cNvSpPr>
          <p:nvPr>
            <p:ph type="ctrTitle"/>
          </p:nvPr>
        </p:nvSpPr>
        <p:spPr>
          <a:xfrm>
            <a:off x="300372" y="828000"/>
            <a:ext cx="8548352" cy="756000"/>
          </a:xfrm>
          <a:solidFill>
            <a:schemeClr val="bg1">
              <a:alpha val="90000"/>
            </a:schemeClr>
          </a:solidFill>
        </p:spPr>
        <p:txBody>
          <a:bodyPr>
            <a:normAutofit fontScale="90000"/>
          </a:bodyPr>
          <a:lstStyle/>
          <a:p>
            <a:r>
              <a:rPr lang="de-DE" dirty="0" smtClean="0"/>
              <a:t>Wohl und Verantwortung</a:t>
            </a:r>
            <a:endParaRPr lang="de-DE" dirty="0"/>
          </a:p>
        </p:txBody>
      </p:sp>
      <p:sp>
        <p:nvSpPr>
          <p:cNvPr id="2" name="Textfeld 1"/>
          <p:cNvSpPr txBox="1"/>
          <p:nvPr/>
        </p:nvSpPr>
        <p:spPr>
          <a:xfrm>
            <a:off x="300372" y="2348880"/>
            <a:ext cx="8548428" cy="4247598"/>
          </a:xfrm>
          <a:prstGeom prst="rect">
            <a:avLst/>
          </a:prstGeom>
          <a:solidFill>
            <a:schemeClr val="bg1">
              <a:alpha val="90000"/>
            </a:schemeClr>
          </a:solidFill>
        </p:spPr>
        <p:txBody>
          <a:bodyPr wrap="square" rtlCol="0">
            <a:noAutofit/>
          </a:bodyPr>
          <a:lstStyle/>
          <a:p>
            <a:pPr>
              <a:spcAft>
                <a:spcPts val="1200"/>
              </a:spcAft>
            </a:pPr>
            <a:endParaRPr lang="de-DE" dirty="0" smtClean="0"/>
          </a:p>
          <a:p>
            <a:endParaRPr lang="de-DE" dirty="0" smtClean="0"/>
          </a:p>
          <a:p>
            <a:r>
              <a:rPr lang="de-DE" dirty="0" smtClean="0"/>
              <a:t>Öffentliches </a:t>
            </a:r>
            <a:r>
              <a:rPr lang="de-DE" dirty="0"/>
              <a:t>Treffen der GMDS-Präsidiumskommission</a:t>
            </a:r>
          </a:p>
          <a:p>
            <a:r>
              <a:rPr lang="de-DE" dirty="0"/>
              <a:t>Ethische Fragen in der Medizinischen Informatik, Biometrie und </a:t>
            </a:r>
            <a:r>
              <a:rPr lang="de-DE" dirty="0" smtClean="0"/>
              <a:t>Epidemiologie</a:t>
            </a:r>
          </a:p>
          <a:p>
            <a:r>
              <a:rPr lang="de-DE" dirty="0" smtClean="0"/>
              <a:t>Braunschweig</a:t>
            </a:r>
          </a:p>
          <a:p>
            <a:r>
              <a:rPr lang="de-DE" dirty="0" smtClean="0"/>
              <a:t>04.05.2017</a:t>
            </a:r>
          </a:p>
          <a:p>
            <a:endParaRPr lang="de-DE" dirty="0"/>
          </a:p>
          <a:p>
            <a:endParaRPr lang="de-DE" dirty="0" smtClean="0"/>
          </a:p>
          <a:p>
            <a:endParaRPr lang="de-DE" dirty="0" smtClean="0"/>
          </a:p>
          <a:p>
            <a:endParaRPr lang="de-DE" dirty="0" smtClean="0"/>
          </a:p>
          <a:p>
            <a:r>
              <a:rPr lang="de-DE" sz="1200" dirty="0" smtClean="0"/>
              <a:t>Prof. Dr. phil. habil. Karsten Weber</a:t>
            </a:r>
          </a:p>
          <a:p>
            <a:r>
              <a:rPr lang="de-DE" sz="1200" dirty="0" smtClean="0"/>
              <a:t>Institut für Sozialforschung und Technikfolgenabschätzung (IST)</a:t>
            </a:r>
          </a:p>
          <a:p>
            <a:r>
              <a:rPr lang="de-DE" sz="1200" dirty="0" smtClean="0"/>
              <a:t>Ostbayerische Technische Hochschule (OTH) Regensburg</a:t>
            </a:r>
          </a:p>
          <a:p>
            <a:r>
              <a:rPr lang="de-DE" sz="1200" dirty="0" smtClean="0"/>
              <a:t>Karsten.Weber@oth-regensburg.de</a:t>
            </a:r>
            <a:endParaRPr lang="de-DE" sz="1200" dirty="0"/>
          </a:p>
        </p:txBody>
      </p:sp>
      <p:sp>
        <p:nvSpPr>
          <p:cNvPr id="4" name="Untertitel 3"/>
          <p:cNvSpPr>
            <a:spLocks noGrp="1"/>
          </p:cNvSpPr>
          <p:nvPr>
            <p:ph type="subTitle" idx="1"/>
          </p:nvPr>
        </p:nvSpPr>
        <p:spPr>
          <a:xfrm>
            <a:off x="300371" y="1556792"/>
            <a:ext cx="8549753" cy="792088"/>
          </a:xfrm>
          <a:solidFill>
            <a:schemeClr val="bg1">
              <a:alpha val="90000"/>
            </a:schemeClr>
          </a:solidFill>
        </p:spPr>
        <p:txBody>
          <a:bodyPr>
            <a:noAutofit/>
          </a:bodyPr>
          <a:lstStyle/>
          <a:p>
            <a:pPr>
              <a:spcBef>
                <a:spcPts val="0"/>
              </a:spcBef>
            </a:pPr>
            <a:r>
              <a:rPr lang="de-DE" dirty="0" smtClean="0">
                <a:solidFill>
                  <a:schemeClr val="tx1"/>
                </a:solidFill>
              </a:rPr>
              <a:t>IEEE-CS/ACM </a:t>
            </a:r>
            <a:r>
              <a:rPr lang="en-US" dirty="0">
                <a:solidFill>
                  <a:schemeClr val="tx1"/>
                </a:solidFill>
              </a:rPr>
              <a:t>Software Engineering Code of Ethics </a:t>
            </a:r>
            <a:r>
              <a:rPr lang="en-US" dirty="0" smtClean="0">
                <a:solidFill>
                  <a:schemeClr val="tx1"/>
                </a:solidFill>
              </a:rPr>
              <a:t>and Professional Practice (</a:t>
            </a:r>
            <a:r>
              <a:rPr lang="en-US" dirty="0">
                <a:solidFill>
                  <a:schemeClr val="tx1"/>
                </a:solidFill>
              </a:rPr>
              <a:t>5.2)</a:t>
            </a:r>
            <a:endParaRPr lang="de-DE" dirty="0">
              <a:solidFill>
                <a:schemeClr val="tx1"/>
              </a:solidFill>
            </a:endParaRPr>
          </a:p>
        </p:txBody>
      </p:sp>
    </p:spTree>
    <p:extLst>
      <p:ext uri="{BB962C8B-B14F-4D97-AF65-F5344CB8AC3E}">
        <p14:creationId xmlns:p14="http://schemas.microsoft.com/office/powerpoint/2010/main" val="2014633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2</a:t>
            </a:fld>
            <a:endParaRPr lang="de-DE" dirty="0"/>
          </a:p>
        </p:txBody>
      </p:sp>
      <p:sp>
        <p:nvSpPr>
          <p:cNvPr id="5" name="Titel 4"/>
          <p:cNvSpPr>
            <a:spLocks noGrp="1"/>
          </p:cNvSpPr>
          <p:nvPr>
            <p:ph type="title"/>
          </p:nvPr>
        </p:nvSpPr>
        <p:spPr/>
        <p:txBody>
          <a:bodyPr/>
          <a:lstStyle/>
          <a:p>
            <a:r>
              <a:rPr lang="de-DE" dirty="0" smtClean="0"/>
              <a:t>Grundlegende Informationen</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556792"/>
            <a:ext cx="8604479" cy="4608512"/>
          </a:xfrm>
        </p:spPr>
        <p:txBody>
          <a:bodyPr>
            <a:noAutofit/>
          </a:bodyPr>
          <a:lstStyle/>
          <a:p>
            <a:pPr marL="0" indent="0">
              <a:buNone/>
            </a:pPr>
            <a:r>
              <a:rPr lang="de-DE" sz="1600" dirty="0" smtClean="0"/>
              <a:t>Diese </a:t>
            </a:r>
            <a:r>
              <a:rPr lang="de-DE" sz="1600" dirty="0"/>
              <a:t>Leitlinien wurden von der IEEE-CS/ACM Joint Task Force on Software Engineering </a:t>
            </a:r>
            <a:r>
              <a:rPr lang="de-DE" sz="1600" dirty="0" err="1"/>
              <a:t>Ethics</a:t>
            </a:r>
            <a:r>
              <a:rPr lang="de-DE" sz="1600" dirty="0"/>
              <a:t> </a:t>
            </a:r>
            <a:r>
              <a:rPr lang="de-DE" sz="1600" dirty="0" err="1"/>
              <a:t>and</a:t>
            </a:r>
            <a:r>
              <a:rPr lang="de-DE" sz="1600" dirty="0"/>
              <a:t> Professional Practices (SEEPP) formuliert</a:t>
            </a:r>
            <a:r>
              <a:rPr lang="de-DE" sz="1600" dirty="0" smtClean="0"/>
              <a:t>:</a:t>
            </a:r>
          </a:p>
          <a:p>
            <a:pPr marL="0" indent="0">
              <a:buNone/>
            </a:pPr>
            <a:endParaRPr lang="de-DE" sz="1600" dirty="0"/>
          </a:p>
          <a:p>
            <a:pPr marL="0" indent="0">
              <a:buNone/>
            </a:pPr>
            <a:r>
              <a:rPr lang="de-DE" sz="1600" dirty="0" smtClean="0"/>
              <a:t>Leitungsgruppe</a:t>
            </a:r>
            <a:r>
              <a:rPr lang="de-DE" sz="1600" dirty="0"/>
              <a:t>: Donald </a:t>
            </a:r>
            <a:r>
              <a:rPr lang="de-DE" sz="1600" dirty="0" err="1"/>
              <a:t>Gotterbarn</a:t>
            </a:r>
            <a:r>
              <a:rPr lang="de-DE" sz="1600" dirty="0"/>
              <a:t> (Vorsitzender), Keith Miller und Simon </a:t>
            </a:r>
            <a:r>
              <a:rPr lang="de-DE" sz="1600" dirty="0" err="1"/>
              <a:t>Rogerson</a:t>
            </a:r>
            <a:r>
              <a:rPr lang="de-DE" sz="1600" dirty="0" smtClean="0"/>
              <a:t>.</a:t>
            </a:r>
          </a:p>
          <a:p>
            <a:pPr marL="0" indent="0">
              <a:buNone/>
            </a:pPr>
            <a:endParaRPr lang="de-DE" sz="1600" dirty="0"/>
          </a:p>
          <a:p>
            <a:pPr marL="0" indent="0">
              <a:buNone/>
            </a:pPr>
            <a:r>
              <a:rPr lang="de-DE" sz="1600" dirty="0" smtClean="0"/>
              <a:t>Mitglieder</a:t>
            </a:r>
            <a:r>
              <a:rPr lang="de-DE" sz="1600" dirty="0"/>
              <a:t>: Steve Barber, Peter Barnes, Ilene </a:t>
            </a:r>
            <a:r>
              <a:rPr lang="de-DE" sz="1600" dirty="0" err="1"/>
              <a:t>Burstein</a:t>
            </a:r>
            <a:r>
              <a:rPr lang="de-DE" sz="1600" dirty="0"/>
              <a:t>, Michael Davis, Amr El-Kadi, N. Ben </a:t>
            </a:r>
            <a:r>
              <a:rPr lang="de-DE" sz="1600" dirty="0" err="1"/>
              <a:t>Fairweather</a:t>
            </a:r>
            <a:r>
              <a:rPr lang="de-DE" sz="1600" dirty="0"/>
              <a:t>, Milton </a:t>
            </a:r>
            <a:r>
              <a:rPr lang="de-DE" sz="1600" dirty="0" err="1"/>
              <a:t>Fulghum</a:t>
            </a:r>
            <a:r>
              <a:rPr lang="de-DE" sz="1600" dirty="0"/>
              <a:t>, N. </a:t>
            </a:r>
            <a:r>
              <a:rPr lang="de-DE" sz="1600" dirty="0" err="1"/>
              <a:t>Jayaram</a:t>
            </a:r>
            <a:r>
              <a:rPr lang="de-DE" sz="1600" dirty="0"/>
              <a:t>, Tom Jewett, Mark </a:t>
            </a:r>
            <a:r>
              <a:rPr lang="de-DE" sz="1600" dirty="0" err="1"/>
              <a:t>Kanko</a:t>
            </a:r>
            <a:r>
              <a:rPr lang="de-DE" sz="1600" dirty="0"/>
              <a:t>, Ernie </a:t>
            </a:r>
            <a:r>
              <a:rPr lang="de-DE" sz="1600" dirty="0" err="1"/>
              <a:t>Kallman</a:t>
            </a:r>
            <a:r>
              <a:rPr lang="de-DE" sz="1600" dirty="0"/>
              <a:t>, Duncan Langford, Joyce Currie Little, Ed </a:t>
            </a:r>
            <a:r>
              <a:rPr lang="de-DE" sz="1600" dirty="0" err="1"/>
              <a:t>Mechler</a:t>
            </a:r>
            <a:r>
              <a:rPr lang="de-DE" sz="1600" dirty="0"/>
              <a:t>, Manual J. Norman, Douglas Phillips, Peter Ron </a:t>
            </a:r>
            <a:r>
              <a:rPr lang="de-DE" sz="1600" dirty="0" err="1"/>
              <a:t>Prinzivalli</a:t>
            </a:r>
            <a:r>
              <a:rPr lang="de-DE" sz="1600" dirty="0"/>
              <a:t>, Patrick Sullivan, John </a:t>
            </a:r>
            <a:r>
              <a:rPr lang="de-DE" sz="1600" dirty="0" err="1"/>
              <a:t>Weckert</a:t>
            </a:r>
            <a:r>
              <a:rPr lang="de-DE" sz="1600" dirty="0"/>
              <a:t>, Vivian Weil, S. </a:t>
            </a:r>
            <a:r>
              <a:rPr lang="de-DE" sz="1600" dirty="0" err="1"/>
              <a:t>Weisband</a:t>
            </a:r>
            <a:r>
              <a:rPr lang="de-DE" sz="1600" dirty="0"/>
              <a:t> </a:t>
            </a:r>
            <a:r>
              <a:rPr lang="de-DE" sz="1600" dirty="0" smtClean="0"/>
              <a:t>und </a:t>
            </a:r>
            <a:r>
              <a:rPr lang="de-DE" sz="1600" dirty="0"/>
              <a:t>Laurie </a:t>
            </a:r>
            <a:r>
              <a:rPr lang="de-DE" sz="1600" dirty="0" err="1"/>
              <a:t>Honour</a:t>
            </a:r>
            <a:r>
              <a:rPr lang="de-DE" sz="1600" dirty="0"/>
              <a:t> Werth</a:t>
            </a:r>
            <a:r>
              <a:rPr lang="de-DE" sz="1600" dirty="0" smtClean="0"/>
              <a:t>.</a:t>
            </a:r>
          </a:p>
          <a:p>
            <a:pPr marL="0" indent="0">
              <a:buNone/>
            </a:pPr>
            <a:endParaRPr lang="de-DE" sz="1600" dirty="0"/>
          </a:p>
          <a:p>
            <a:pPr marL="0" indent="0">
              <a:buNone/>
            </a:pPr>
            <a:r>
              <a:rPr lang="de-DE" sz="1600" dirty="0" smtClean="0"/>
              <a:t>© </a:t>
            </a:r>
            <a:r>
              <a:rPr lang="de-DE" sz="1600" dirty="0"/>
              <a:t>1999 des gesamten Texts für das Institute </a:t>
            </a:r>
            <a:r>
              <a:rPr lang="de-DE" sz="1600" dirty="0" err="1"/>
              <a:t>of</a:t>
            </a:r>
            <a:r>
              <a:rPr lang="de-DE" sz="1600" dirty="0"/>
              <a:t> </a:t>
            </a:r>
            <a:r>
              <a:rPr lang="de-DE" sz="1600" dirty="0" err="1"/>
              <a:t>Electrical</a:t>
            </a:r>
            <a:r>
              <a:rPr lang="de-DE" sz="1600" dirty="0"/>
              <a:t> </a:t>
            </a:r>
            <a:r>
              <a:rPr lang="de-DE" sz="1600" dirty="0" err="1"/>
              <a:t>and</a:t>
            </a:r>
            <a:r>
              <a:rPr lang="de-DE" sz="1600" dirty="0"/>
              <a:t> Electronics Engineers, Inc. und die </a:t>
            </a:r>
            <a:r>
              <a:rPr lang="de-DE" sz="1600" dirty="0" err="1"/>
              <a:t>Association</a:t>
            </a:r>
            <a:r>
              <a:rPr lang="de-DE" sz="1600" dirty="0"/>
              <a:t> </a:t>
            </a:r>
            <a:r>
              <a:rPr lang="de-DE" sz="1600" dirty="0" err="1"/>
              <a:t>for</a:t>
            </a:r>
            <a:r>
              <a:rPr lang="de-DE" sz="1600" dirty="0"/>
              <a:t> Computing </a:t>
            </a:r>
            <a:r>
              <a:rPr lang="de-DE" sz="1600" dirty="0" err="1"/>
              <a:t>Machinery</a:t>
            </a:r>
            <a:r>
              <a:rPr lang="de-DE" sz="1600" dirty="0"/>
              <a:t>, Inc</a:t>
            </a:r>
            <a:r>
              <a:rPr lang="de-DE" sz="1600" dirty="0" smtClean="0"/>
              <a:t>.</a:t>
            </a:r>
          </a:p>
          <a:p>
            <a:pPr marL="0" indent="0">
              <a:buNone/>
            </a:pPr>
            <a:endParaRPr lang="de-DE" sz="1600" dirty="0"/>
          </a:p>
          <a:p>
            <a:pPr marL="0" indent="0">
              <a:buNone/>
            </a:pPr>
            <a:r>
              <a:rPr lang="de-DE" sz="1600" dirty="0" smtClean="0"/>
              <a:t>© </a:t>
            </a:r>
            <a:r>
              <a:rPr lang="de-DE" sz="1600" dirty="0"/>
              <a:t>2006 der deutschen Übersetzung für Karsten Weber, Mitglied der Fachgruppe „Informatik und Ethik“ der Gesellschaft für Informatik (GI), Deutschland</a:t>
            </a:r>
            <a:r>
              <a:rPr lang="de-DE" sz="1600" dirty="0" smtClean="0"/>
              <a:t>.</a:t>
            </a:r>
          </a:p>
        </p:txBody>
      </p:sp>
    </p:spTree>
    <p:extLst>
      <p:ext uri="{BB962C8B-B14F-4D97-AF65-F5344CB8AC3E}">
        <p14:creationId xmlns:p14="http://schemas.microsoft.com/office/powerpoint/2010/main" val="771110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3</a:t>
            </a:fld>
            <a:endParaRPr lang="de-DE" dirty="0"/>
          </a:p>
        </p:txBody>
      </p:sp>
      <p:sp>
        <p:nvSpPr>
          <p:cNvPr id="5" name="Titel 4"/>
          <p:cNvSpPr>
            <a:spLocks noGrp="1"/>
          </p:cNvSpPr>
          <p:nvPr>
            <p:ph type="title"/>
          </p:nvPr>
        </p:nvSpPr>
        <p:spPr/>
        <p:txBody>
          <a:bodyPr/>
          <a:lstStyle/>
          <a:p>
            <a:r>
              <a:rPr lang="de-DE" dirty="0" smtClean="0"/>
              <a:t>Übersetzung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556792"/>
            <a:ext cx="8604479" cy="4608512"/>
          </a:xfrm>
        </p:spPr>
        <p:txBody>
          <a:bodyPr>
            <a:noAutofit/>
          </a:bodyPr>
          <a:lstStyle/>
          <a:p>
            <a:pPr marL="0" indent="0">
              <a:buNone/>
            </a:pPr>
            <a:r>
              <a:rPr lang="de-DE" sz="1800" dirty="0" smtClean="0"/>
              <a:t>Es existieren Fassungen (Übersetzungen) in den Sprachen </a:t>
            </a:r>
            <a:r>
              <a:rPr lang="de-DE" sz="1800" dirty="0"/>
              <a:t>Chinesisch, </a:t>
            </a:r>
            <a:r>
              <a:rPr lang="de-DE" sz="1800" dirty="0" smtClean="0"/>
              <a:t>Deutsch, Englisch</a:t>
            </a:r>
            <a:r>
              <a:rPr lang="de-DE" sz="1800" dirty="0"/>
              <a:t>, Französisch, </a:t>
            </a:r>
            <a:r>
              <a:rPr lang="de-DE" sz="1800" dirty="0" smtClean="0"/>
              <a:t>Italienisch, Kroatisch </a:t>
            </a:r>
            <a:r>
              <a:rPr lang="de-DE" sz="1800" dirty="0"/>
              <a:t>und </a:t>
            </a:r>
            <a:r>
              <a:rPr lang="de-DE" sz="1800" dirty="0" smtClean="0"/>
              <a:t>Spanisch.</a:t>
            </a:r>
            <a:endParaRPr lang="de-DE" sz="1800" dirty="0"/>
          </a:p>
          <a:p>
            <a:pPr marL="0" indent="0">
              <a:buNone/>
            </a:pPr>
            <a:endParaRPr lang="de-DE" sz="1800" dirty="0" smtClean="0"/>
          </a:p>
          <a:p>
            <a:pPr marL="0" indent="0">
              <a:buNone/>
            </a:pPr>
            <a:r>
              <a:rPr lang="de-DE" sz="1800" dirty="0" smtClean="0"/>
              <a:t>Die deutsche Übersetzung von 2006 wurde gegenüber dem englischen Original um eine längere Fußnote des Übersetzers (K. Weber) in der Präambel der Kurzfassung ergänzt:</a:t>
            </a:r>
          </a:p>
          <a:p>
            <a:r>
              <a:rPr lang="de-DE" sz="1800" dirty="0" smtClean="0"/>
              <a:t>Darin wird zum einen die Problematik der geschlechterneutralen Formulierung des Textes angesprochen.</a:t>
            </a:r>
          </a:p>
          <a:p>
            <a:r>
              <a:rPr lang="de-DE" sz="1800" dirty="0" smtClean="0"/>
              <a:t>Zum anderen wird begründet, warum in der deutschen Übersetzung der englische Ausdruck „</a:t>
            </a:r>
            <a:r>
              <a:rPr lang="de-DE" sz="1800" dirty="0" err="1" smtClean="0"/>
              <a:t>software</a:t>
            </a:r>
            <a:r>
              <a:rPr lang="de-DE" sz="1800" dirty="0" smtClean="0"/>
              <a:t> </a:t>
            </a:r>
            <a:r>
              <a:rPr lang="de-DE" sz="1800" dirty="0" err="1" smtClean="0"/>
              <a:t>engineer</a:t>
            </a:r>
            <a:r>
              <a:rPr lang="de-DE" sz="1800" dirty="0" smtClean="0"/>
              <a:t>“ mit „Informatiker“ übersetzt wurde.</a:t>
            </a:r>
          </a:p>
          <a:p>
            <a:pPr marL="0" indent="0">
              <a:buNone/>
            </a:pPr>
            <a:endParaRPr lang="de-DE" sz="1800" dirty="0"/>
          </a:p>
          <a:p>
            <a:pPr marL="0" indent="0">
              <a:buNone/>
            </a:pPr>
            <a:r>
              <a:rPr lang="de-DE" sz="1800" dirty="0" smtClean="0"/>
              <a:t>Die Ergänzung durch eine Fußnote wurde durch die</a:t>
            </a:r>
            <a:r>
              <a:rPr lang="en-US" sz="1800" dirty="0" smtClean="0"/>
              <a:t> IEEE-CS/ACM Joint Task Force on Software Engineering Ethics </a:t>
            </a:r>
            <a:r>
              <a:rPr lang="en-US" sz="1800" dirty="0"/>
              <a:t>and Professional Practices (SEEPP</a:t>
            </a:r>
            <a:r>
              <a:rPr lang="en-US" sz="1800" dirty="0" smtClean="0"/>
              <a:t>) </a:t>
            </a:r>
            <a:r>
              <a:rPr lang="en-US" sz="1800" dirty="0" err="1" smtClean="0"/>
              <a:t>bestätigt</a:t>
            </a:r>
            <a:r>
              <a:rPr lang="en-US" sz="1800" dirty="0" smtClean="0"/>
              <a:t>.</a:t>
            </a:r>
            <a:endParaRPr lang="de-DE" sz="1800" dirty="0" smtClean="0"/>
          </a:p>
        </p:txBody>
      </p:sp>
    </p:spTree>
    <p:extLst>
      <p:ext uri="{BB962C8B-B14F-4D97-AF65-F5344CB8AC3E}">
        <p14:creationId xmlns:p14="http://schemas.microsoft.com/office/powerpoint/2010/main" val="4272316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4</a:t>
            </a:fld>
            <a:endParaRPr lang="de-DE" dirty="0"/>
          </a:p>
        </p:txBody>
      </p:sp>
      <p:sp>
        <p:nvSpPr>
          <p:cNvPr id="5" name="Titel 4"/>
          <p:cNvSpPr>
            <a:spLocks noGrp="1"/>
          </p:cNvSpPr>
          <p:nvPr>
            <p:ph type="title"/>
          </p:nvPr>
        </p:nvSpPr>
        <p:spPr/>
        <p:txBody>
          <a:bodyPr/>
          <a:lstStyle/>
          <a:p>
            <a:r>
              <a:rPr lang="de-DE" dirty="0" smtClean="0"/>
              <a:t>Struktur der IEEE-CS/ACM-Leitlinien</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und </a:t>
            </a:r>
            <a:r>
              <a:rPr lang="en-US" sz="2400" dirty="0" err="1" smtClean="0"/>
              <a:t>Verantwortung</a:t>
            </a:r>
            <a:endParaRPr lang="de-DE" sz="2400" dirty="0"/>
          </a:p>
        </p:txBody>
      </p:sp>
      <p:sp>
        <p:nvSpPr>
          <p:cNvPr id="21" name="Inhaltsplatzhalter 5"/>
          <p:cNvSpPr>
            <a:spLocks noGrp="1"/>
          </p:cNvSpPr>
          <p:nvPr>
            <p:ph idx="1"/>
          </p:nvPr>
        </p:nvSpPr>
        <p:spPr>
          <a:xfrm>
            <a:off x="288002" y="1556792"/>
            <a:ext cx="8604479" cy="4608512"/>
          </a:xfrm>
        </p:spPr>
        <p:txBody>
          <a:bodyPr>
            <a:noAutofit/>
          </a:bodyPr>
          <a:lstStyle/>
          <a:p>
            <a:pPr marL="0" indent="0">
              <a:buNone/>
            </a:pPr>
            <a:r>
              <a:rPr lang="de-DE" sz="1000" b="1" dirty="0" smtClean="0"/>
              <a:t>Kurzfassung</a:t>
            </a:r>
          </a:p>
          <a:p>
            <a:pPr marL="225425" lvl="1" indent="0">
              <a:buNone/>
            </a:pPr>
            <a:r>
              <a:rPr lang="de-DE" sz="1000" dirty="0" smtClean="0"/>
              <a:t>Präambel</a:t>
            </a:r>
          </a:p>
          <a:p>
            <a:pPr marL="225425" lvl="1" indent="0">
              <a:buNone/>
            </a:pPr>
            <a:r>
              <a:rPr lang="de-DE" sz="1000" dirty="0" smtClean="0"/>
              <a:t>Prinzip 1</a:t>
            </a:r>
          </a:p>
          <a:p>
            <a:pPr marL="225425" lvl="1" indent="0">
              <a:buNone/>
            </a:pPr>
            <a:r>
              <a:rPr lang="de-DE" sz="1000" dirty="0" smtClean="0"/>
              <a:t>Prinzip 2</a:t>
            </a:r>
          </a:p>
          <a:p>
            <a:pPr marL="225425" lvl="1" indent="0">
              <a:buNone/>
            </a:pPr>
            <a:r>
              <a:rPr lang="de-DE" sz="1000" dirty="0" smtClean="0"/>
              <a:t>…</a:t>
            </a:r>
          </a:p>
          <a:p>
            <a:pPr marL="225425" lvl="1" indent="0">
              <a:buNone/>
            </a:pPr>
            <a:r>
              <a:rPr lang="de-DE" sz="1000" dirty="0" smtClean="0"/>
              <a:t>Prinzip 8</a:t>
            </a:r>
          </a:p>
          <a:p>
            <a:pPr marL="0" indent="0">
              <a:buNone/>
            </a:pPr>
            <a:r>
              <a:rPr lang="de-DE" sz="1000" b="1" dirty="0" smtClean="0"/>
              <a:t>Langfassung</a:t>
            </a:r>
          </a:p>
          <a:p>
            <a:pPr marL="225425" lvl="1" indent="0">
              <a:buNone/>
            </a:pPr>
            <a:r>
              <a:rPr lang="de-DE" sz="1000" dirty="0" smtClean="0"/>
              <a:t>Präambel</a:t>
            </a:r>
          </a:p>
          <a:p>
            <a:pPr marL="225425" lvl="1" indent="0">
              <a:buNone/>
            </a:pPr>
            <a:r>
              <a:rPr lang="de-DE" sz="1000" dirty="0" smtClean="0"/>
              <a:t>Prinzip 1</a:t>
            </a:r>
          </a:p>
          <a:p>
            <a:pPr marL="487363" lvl="2" indent="0">
              <a:buNone/>
            </a:pPr>
            <a:r>
              <a:rPr lang="de-DE" sz="1000" dirty="0" smtClean="0"/>
              <a:t>Handlungsanweisung 1.1</a:t>
            </a:r>
          </a:p>
          <a:p>
            <a:pPr marL="487363" lvl="2" indent="0">
              <a:buNone/>
            </a:pPr>
            <a:r>
              <a:rPr lang="de-DE" sz="1000" dirty="0"/>
              <a:t>Handlungsanweisung </a:t>
            </a:r>
            <a:r>
              <a:rPr lang="de-DE" sz="1000" dirty="0" smtClean="0"/>
              <a:t>1.2</a:t>
            </a:r>
          </a:p>
          <a:p>
            <a:pPr marL="487363" lvl="2" indent="0">
              <a:buNone/>
            </a:pPr>
            <a:r>
              <a:rPr lang="de-DE" sz="1000" dirty="0" smtClean="0"/>
              <a:t>…</a:t>
            </a:r>
          </a:p>
          <a:p>
            <a:pPr marL="487363" lvl="2" indent="0">
              <a:buNone/>
            </a:pPr>
            <a:r>
              <a:rPr lang="de-DE" sz="1000" dirty="0"/>
              <a:t>Handlungsanweisung </a:t>
            </a:r>
            <a:r>
              <a:rPr lang="de-DE" sz="1000" dirty="0" smtClean="0"/>
              <a:t>1.x</a:t>
            </a:r>
            <a:endParaRPr lang="de-DE" sz="1000" dirty="0"/>
          </a:p>
          <a:p>
            <a:pPr marL="225425" lvl="1" indent="0">
              <a:buNone/>
            </a:pPr>
            <a:r>
              <a:rPr lang="de-DE" sz="1000" dirty="0"/>
              <a:t>Prinzip </a:t>
            </a:r>
            <a:r>
              <a:rPr lang="de-DE" sz="1000" dirty="0" smtClean="0"/>
              <a:t>2</a:t>
            </a:r>
            <a:endParaRPr lang="de-DE" sz="1000" dirty="0"/>
          </a:p>
          <a:p>
            <a:pPr marL="487363" lvl="2" indent="0">
              <a:buNone/>
            </a:pPr>
            <a:r>
              <a:rPr lang="de-DE" sz="1000" dirty="0"/>
              <a:t>Handlungsanweisung </a:t>
            </a:r>
            <a:r>
              <a:rPr lang="de-DE" sz="1000" dirty="0" smtClean="0"/>
              <a:t>2.1</a:t>
            </a:r>
            <a:endParaRPr lang="de-DE" sz="1000" dirty="0"/>
          </a:p>
          <a:p>
            <a:pPr marL="487363" lvl="2" indent="0">
              <a:buNone/>
            </a:pPr>
            <a:r>
              <a:rPr lang="de-DE" sz="1000" dirty="0"/>
              <a:t>Handlungsanweisung </a:t>
            </a:r>
            <a:r>
              <a:rPr lang="de-DE" sz="1000" dirty="0" smtClean="0"/>
              <a:t>2.2</a:t>
            </a:r>
            <a:endParaRPr lang="de-DE" sz="1000" dirty="0"/>
          </a:p>
          <a:p>
            <a:pPr marL="487363" lvl="2" indent="0">
              <a:buNone/>
            </a:pPr>
            <a:r>
              <a:rPr lang="de-DE" sz="1000" dirty="0"/>
              <a:t>…</a:t>
            </a:r>
          </a:p>
          <a:p>
            <a:pPr marL="487363" lvl="2" indent="0">
              <a:buNone/>
            </a:pPr>
            <a:r>
              <a:rPr lang="de-DE" sz="1000" dirty="0"/>
              <a:t>Handlungsanweisung </a:t>
            </a:r>
            <a:r>
              <a:rPr lang="de-DE" sz="1000" dirty="0" smtClean="0"/>
              <a:t>2.y</a:t>
            </a:r>
            <a:endParaRPr lang="de-DE" sz="1000" dirty="0"/>
          </a:p>
          <a:p>
            <a:pPr marL="225425" lvl="1" indent="0">
              <a:buNone/>
            </a:pPr>
            <a:r>
              <a:rPr lang="de-DE" sz="1000" dirty="0" smtClean="0"/>
              <a:t>…</a:t>
            </a:r>
          </a:p>
          <a:p>
            <a:pPr marL="225425" lvl="1" indent="0">
              <a:buNone/>
            </a:pPr>
            <a:r>
              <a:rPr lang="de-DE" sz="1000" dirty="0" smtClean="0"/>
              <a:t>Prinzip 8</a:t>
            </a:r>
          </a:p>
          <a:p>
            <a:pPr marL="487363" lvl="2" indent="0">
              <a:buNone/>
            </a:pPr>
            <a:r>
              <a:rPr lang="de-DE" sz="1000" dirty="0"/>
              <a:t>Handlungsanweisung </a:t>
            </a:r>
            <a:r>
              <a:rPr lang="de-DE" sz="1000" dirty="0" smtClean="0"/>
              <a:t>8.1</a:t>
            </a:r>
            <a:endParaRPr lang="de-DE" sz="1000" dirty="0"/>
          </a:p>
          <a:p>
            <a:pPr marL="487363" lvl="2" indent="0">
              <a:buNone/>
            </a:pPr>
            <a:r>
              <a:rPr lang="de-DE" sz="1000" dirty="0"/>
              <a:t>Handlungsanweisung </a:t>
            </a:r>
            <a:r>
              <a:rPr lang="de-DE" sz="1000" dirty="0" smtClean="0"/>
              <a:t>8.2</a:t>
            </a:r>
            <a:endParaRPr lang="de-DE" sz="1000" dirty="0"/>
          </a:p>
          <a:p>
            <a:pPr marL="487363" lvl="2" indent="0">
              <a:buNone/>
            </a:pPr>
            <a:r>
              <a:rPr lang="de-DE" sz="1000" dirty="0"/>
              <a:t>…</a:t>
            </a:r>
          </a:p>
          <a:p>
            <a:pPr marL="487363" lvl="2" indent="0">
              <a:buNone/>
            </a:pPr>
            <a:r>
              <a:rPr lang="de-DE" sz="1000" dirty="0"/>
              <a:t>Handlungsanweisung </a:t>
            </a:r>
            <a:r>
              <a:rPr lang="de-DE" sz="1000" dirty="0" smtClean="0"/>
              <a:t>8.z</a:t>
            </a:r>
            <a:endParaRPr lang="de-DE" sz="1000" dirty="0"/>
          </a:p>
        </p:txBody>
      </p:sp>
    </p:spTree>
    <p:extLst>
      <p:ext uri="{BB962C8B-B14F-4D97-AF65-F5344CB8AC3E}">
        <p14:creationId xmlns:p14="http://schemas.microsoft.com/office/powerpoint/2010/main" val="2908468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5</a:t>
            </a:fld>
            <a:endParaRPr lang="de-DE" dirty="0"/>
          </a:p>
        </p:txBody>
      </p:sp>
      <p:sp>
        <p:nvSpPr>
          <p:cNvPr id="5" name="Titel 4"/>
          <p:cNvSpPr>
            <a:spLocks noGrp="1"/>
          </p:cNvSpPr>
          <p:nvPr>
            <p:ph type="title"/>
          </p:nvPr>
        </p:nvSpPr>
        <p:spPr/>
        <p:txBody>
          <a:bodyPr/>
          <a:lstStyle/>
          <a:p>
            <a:r>
              <a:rPr lang="de-DE" dirty="0" smtClean="0"/>
              <a:t>Kurzfassung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buNone/>
            </a:pPr>
            <a:r>
              <a:rPr lang="de-DE" sz="1800" b="1" dirty="0" smtClean="0"/>
              <a:t>Präambel </a:t>
            </a:r>
          </a:p>
          <a:p>
            <a:pPr marL="0" indent="0">
              <a:buNone/>
            </a:pPr>
            <a:r>
              <a:rPr lang="de-DE" sz="1800" dirty="0" smtClean="0"/>
              <a:t>Die Kurzfassung dieser Leitlinien stellt deren Ziele und Ansprüche auf einem hohen Abstraktionsniveau </a:t>
            </a:r>
            <a:r>
              <a:rPr lang="de-DE" sz="1800" dirty="0"/>
              <a:t>dar. Die ausführliche Fassung hingegen enthält Beispiele und detaillierte </a:t>
            </a:r>
            <a:r>
              <a:rPr lang="de-DE" sz="1800" dirty="0" smtClean="0"/>
              <a:t>Angaben, wie jene Ziele und Ansprüche unser professionelles Handeln im Rahmen der Softwareentwicklung verändern. Ohne Ziele und Ansprüche können die detaillierten Aussagen </a:t>
            </a:r>
            <a:r>
              <a:rPr lang="de-DE" sz="1800" dirty="0"/>
              <a:t>legalistisch erscheinen sowie ermüdend und entmutigend wirken; ohne die Details </a:t>
            </a:r>
            <a:r>
              <a:rPr lang="de-DE" sz="1800" dirty="0" smtClean="0"/>
              <a:t>wiederum erscheinen die Ziele und Ansprüche klar und deutlich, aber inhaltlich leer; zusammen </a:t>
            </a:r>
            <a:r>
              <a:rPr lang="de-DE" sz="1800" dirty="0"/>
              <a:t>jedoch ergeben Ziele, Ansprüche und Detailaussagen in sich schlüssige Leitlinien. </a:t>
            </a:r>
            <a:endParaRPr lang="de-DE" sz="1800" dirty="0" smtClean="0"/>
          </a:p>
          <a:p>
            <a:pPr marL="0" indent="0">
              <a:buNone/>
            </a:pPr>
            <a:endParaRPr lang="de-DE" sz="1800" dirty="0"/>
          </a:p>
          <a:p>
            <a:pPr marL="0" indent="0">
              <a:buNone/>
            </a:pPr>
            <a:r>
              <a:rPr lang="de-DE" sz="1800" dirty="0" smtClean="0"/>
              <a:t>Informatiker </a:t>
            </a:r>
            <a:r>
              <a:rPr lang="de-DE" sz="1800" dirty="0"/>
              <a:t>sollen sich selbst dazu verpflichtet fühlen, die Analyse, die Spezifizierung, den </a:t>
            </a:r>
            <a:r>
              <a:rPr lang="de-DE" sz="1800" dirty="0" smtClean="0"/>
              <a:t>Entwurf</a:t>
            </a:r>
            <a:r>
              <a:rPr lang="de-DE" sz="1800" dirty="0"/>
              <a:t>, die Entwicklung, das Austesten und die Wartung von Software zu einem wertvollen </a:t>
            </a:r>
            <a:r>
              <a:rPr lang="de-DE" sz="1800" dirty="0" smtClean="0"/>
              <a:t>und akzeptierten Beruf zu machen. Zusammen mit ihrem Bekenntnis zur Wahrung der öffentlichen Gesundheit, Sicherheit und Wohlfahrt sollen sich Informatiker den folgenden acht </a:t>
            </a:r>
            <a:r>
              <a:rPr lang="de-DE" sz="1800" dirty="0"/>
              <a:t>Prinzipien verpflichtet fühlen</a:t>
            </a:r>
            <a:r>
              <a:rPr lang="de-DE" sz="1800" dirty="0" smtClean="0"/>
              <a:t>:</a:t>
            </a:r>
          </a:p>
        </p:txBody>
      </p:sp>
    </p:spTree>
    <p:extLst>
      <p:ext uri="{BB962C8B-B14F-4D97-AF65-F5344CB8AC3E}">
        <p14:creationId xmlns:p14="http://schemas.microsoft.com/office/powerpoint/2010/main" val="3392921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6</a:t>
            </a:fld>
            <a:endParaRPr lang="de-DE" dirty="0"/>
          </a:p>
        </p:txBody>
      </p:sp>
      <p:sp>
        <p:nvSpPr>
          <p:cNvPr id="5" name="Titel 4"/>
          <p:cNvSpPr>
            <a:spLocks noGrp="1"/>
          </p:cNvSpPr>
          <p:nvPr>
            <p:ph type="title"/>
          </p:nvPr>
        </p:nvSpPr>
        <p:spPr/>
        <p:txBody>
          <a:bodyPr/>
          <a:lstStyle/>
          <a:p>
            <a:r>
              <a:rPr lang="de-DE" dirty="0" smtClean="0"/>
              <a:t>Kurzfassung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buNone/>
            </a:pPr>
            <a:r>
              <a:rPr lang="de-DE" sz="1500" b="1" dirty="0" smtClean="0"/>
              <a:t>Prinzipien</a:t>
            </a:r>
          </a:p>
          <a:p>
            <a:pPr marL="228600" indent="-228600">
              <a:buFont typeface="+mj-lt"/>
              <a:buAutoNum type="arabicPeriod"/>
            </a:pPr>
            <a:r>
              <a:rPr lang="de-DE" sz="1500" dirty="0" smtClean="0"/>
              <a:t>ÖFFENTLICHKEIT – Informatiker sollen ihr Handeln am öffentlichen Interesse ausrichten</a:t>
            </a:r>
            <a:r>
              <a:rPr lang="de-DE" sz="1500" dirty="0"/>
              <a:t>. </a:t>
            </a:r>
          </a:p>
          <a:p>
            <a:pPr marL="228600" indent="-228600">
              <a:buFont typeface="+mj-lt"/>
              <a:buAutoNum type="arabicPeriod"/>
            </a:pPr>
            <a:r>
              <a:rPr lang="de-DE" sz="1500" dirty="0" smtClean="0"/>
              <a:t>KUNDE UND ARBEITGEBER – Informatiker sollen so handeln, dass sie sowohl die Interessen ihrer Kunden und ihres Arbeitgebers schützen sowie gleichzeitig das öffentliche </a:t>
            </a:r>
            <a:r>
              <a:rPr lang="de-DE" sz="1500" dirty="0"/>
              <a:t>Interesse wahren. </a:t>
            </a:r>
          </a:p>
          <a:p>
            <a:pPr marL="228600" indent="-228600">
              <a:buFont typeface="+mj-lt"/>
              <a:buAutoNum type="arabicPeriod"/>
            </a:pPr>
            <a:r>
              <a:rPr lang="de-DE" sz="1500" dirty="0" smtClean="0"/>
              <a:t>PRODUKT </a:t>
            </a:r>
            <a:r>
              <a:rPr lang="de-DE" sz="1500" dirty="0"/>
              <a:t>– Informatiker sollen sicherstellen, dass ihre Produkte und damit verbundene </a:t>
            </a:r>
            <a:r>
              <a:rPr lang="de-DE" sz="1500" dirty="0" smtClean="0"/>
              <a:t>Veränderungen </a:t>
            </a:r>
            <a:r>
              <a:rPr lang="de-DE" sz="1500" dirty="0"/>
              <a:t>den höchstmöglichen professionellen Standards entsprechen. </a:t>
            </a:r>
          </a:p>
          <a:p>
            <a:pPr marL="228600" indent="-228600">
              <a:buFont typeface="+mj-lt"/>
              <a:buAutoNum type="arabicPeriod"/>
            </a:pPr>
            <a:r>
              <a:rPr lang="de-DE" sz="1500" dirty="0" smtClean="0"/>
              <a:t>URTEILSFÄHIGKEIT – Informatiker sollen persönliche Integrität und Unabhängigkeit als </a:t>
            </a:r>
            <a:r>
              <a:rPr lang="de-DE" sz="1500" dirty="0"/>
              <a:t>Basis ihrer professionellen Urteilsfähigkeit anstreben. </a:t>
            </a:r>
          </a:p>
          <a:p>
            <a:pPr marL="228600" indent="-228600">
              <a:buFont typeface="+mj-lt"/>
              <a:buAutoNum type="arabicPeriod"/>
            </a:pPr>
            <a:r>
              <a:rPr lang="de-DE" sz="1500" dirty="0" smtClean="0"/>
              <a:t>MANAGEMENT – Informatiker in Management- und Leitungsfunktionen sollen moralisches Handeln im Management der Softwareentwicklung und -pflege unterstützen und </a:t>
            </a:r>
            <a:r>
              <a:rPr lang="de-DE" sz="1500" dirty="0"/>
              <a:t>fördern. </a:t>
            </a:r>
          </a:p>
          <a:p>
            <a:pPr marL="228600" indent="-228600">
              <a:buFont typeface="+mj-lt"/>
              <a:buAutoNum type="arabicPeriod"/>
            </a:pPr>
            <a:r>
              <a:rPr lang="de-DE" sz="1500" dirty="0" smtClean="0"/>
              <a:t>PROFESSION – Informatiker sollen dazu beitragen, die moralische Integrität und die Reputation der eigenen Profession im Einklang mit dem öffentlichen Interesse weiterzuentwickeln</a:t>
            </a:r>
            <a:r>
              <a:rPr lang="de-DE" sz="1500" dirty="0"/>
              <a:t>. </a:t>
            </a:r>
          </a:p>
          <a:p>
            <a:pPr marL="228600" indent="-228600">
              <a:buFont typeface="+mj-lt"/>
              <a:buAutoNum type="arabicPeriod"/>
            </a:pPr>
            <a:r>
              <a:rPr lang="de-DE" sz="1500" dirty="0" smtClean="0"/>
              <a:t>KOLLEGEN – Informatiker sollen gegenüber ihren Kollegen fair und hilfsbereit auftreten</a:t>
            </a:r>
            <a:r>
              <a:rPr lang="de-DE" sz="1500" dirty="0"/>
              <a:t>. </a:t>
            </a:r>
          </a:p>
          <a:p>
            <a:pPr marL="228600" indent="-228600">
              <a:buFont typeface="+mj-lt"/>
              <a:buAutoNum type="arabicPeriod"/>
            </a:pPr>
            <a:r>
              <a:rPr lang="de-DE" sz="1500" dirty="0" smtClean="0"/>
              <a:t>SELBST – Informatiker sollen stetig ihre eigenen Kenntnisse und Fähigkeiten ihres Berufes erneuern und erweitern sowie moralische Einstellungen und Handlungsweisen in ihrer </a:t>
            </a:r>
            <a:r>
              <a:rPr lang="de-DE" sz="1500" dirty="0"/>
              <a:t>Profession fördern. </a:t>
            </a:r>
            <a:endParaRPr lang="de-DE" sz="1500" dirty="0" smtClean="0"/>
          </a:p>
        </p:txBody>
      </p:sp>
    </p:spTree>
    <p:extLst>
      <p:ext uri="{BB962C8B-B14F-4D97-AF65-F5344CB8AC3E}">
        <p14:creationId xmlns:p14="http://schemas.microsoft.com/office/powerpoint/2010/main" val="3377738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7</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896544"/>
          </a:xfrm>
        </p:spPr>
        <p:txBody>
          <a:bodyPr>
            <a:noAutofit/>
          </a:bodyPr>
          <a:lstStyle/>
          <a:p>
            <a:pPr marL="0" indent="0">
              <a:buNone/>
            </a:pPr>
            <a:r>
              <a:rPr lang="de-DE" sz="1800" b="1" dirty="0" smtClean="0"/>
              <a:t>Präambel </a:t>
            </a:r>
          </a:p>
          <a:p>
            <a:pPr marL="0" indent="0">
              <a:buNone/>
            </a:pPr>
            <a:r>
              <a:rPr lang="de-DE" sz="1800" dirty="0" smtClean="0"/>
              <a:t>…</a:t>
            </a:r>
          </a:p>
          <a:p>
            <a:pPr marL="0" indent="0">
              <a:buNone/>
            </a:pPr>
            <a:r>
              <a:rPr lang="de-DE" sz="1800" dirty="0" smtClean="0"/>
              <a:t>Einzelne Teile der Leitlinien dürfen nicht isoliert betrachtet werden, um so Unterlassungen oder Fehler bei der Erfüllung von Aufträgen zu begründen. Die Liste der Prinzipien und Klauseln </a:t>
            </a:r>
            <a:r>
              <a:rPr lang="de-DE" sz="1800" dirty="0"/>
              <a:t>ist nicht erschöpfend. Die Klauseln dürfen nicht so gelesen werden, als ob sie eine </a:t>
            </a:r>
            <a:r>
              <a:rPr lang="de-DE" sz="1800" dirty="0" smtClean="0"/>
              <a:t>klare Trennung zwischen akzeptablem und inakzeptablem professionellen Handeln in allen denkbaren Situationen herstellten. </a:t>
            </a:r>
            <a:r>
              <a:rPr lang="de-DE" sz="1800" b="1" dirty="0" smtClean="0"/>
              <a:t>Die Leitlinien sind nicht so etwas wie ein einfacher moralischer </a:t>
            </a:r>
            <a:r>
              <a:rPr lang="de-DE" sz="1800" b="1" dirty="0"/>
              <a:t>Algorithmus, der moralische Entscheidungen produziert. </a:t>
            </a:r>
            <a:r>
              <a:rPr lang="de-DE" sz="1800" dirty="0"/>
              <a:t>In manchen Situationen </a:t>
            </a:r>
            <a:r>
              <a:rPr lang="de-DE" sz="1800" dirty="0" smtClean="0"/>
              <a:t>mögen sich manche Forderungen nicht miteinander in Einklang bringen lassen oder mit Forderungen aus anderen Quellen </a:t>
            </a:r>
            <a:r>
              <a:rPr lang="de-DE" sz="1800" dirty="0" err="1" smtClean="0"/>
              <a:t>konfligieren</a:t>
            </a:r>
            <a:r>
              <a:rPr lang="de-DE" sz="1800" dirty="0" smtClean="0"/>
              <a:t>. </a:t>
            </a:r>
            <a:r>
              <a:rPr lang="de-DE" sz="1800" b="1" dirty="0" smtClean="0"/>
              <a:t>Solche Situationen erfordern es, dass der Informatiker sein moralisches Urteilsvermögen nutzt, um in einer Weise zu handeln, die angesichts der gegebenen Umstände dem Geist der Leitlinien für moralisches und professionelles </a:t>
            </a:r>
            <a:r>
              <a:rPr lang="de-DE" sz="1800" b="1" dirty="0"/>
              <a:t>Handeln so gut wie nur möglich entspricht. </a:t>
            </a:r>
            <a:endParaRPr lang="de-DE" sz="1800" b="1" dirty="0" smtClean="0"/>
          </a:p>
          <a:p>
            <a:pPr marL="0" indent="0">
              <a:buNone/>
            </a:pPr>
            <a:r>
              <a:rPr lang="de-DE" sz="1800" dirty="0" smtClean="0"/>
              <a:t>…</a:t>
            </a:r>
          </a:p>
        </p:txBody>
      </p:sp>
    </p:spTree>
    <p:extLst>
      <p:ext uri="{BB962C8B-B14F-4D97-AF65-F5344CB8AC3E}">
        <p14:creationId xmlns:p14="http://schemas.microsoft.com/office/powerpoint/2010/main" val="4932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8</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752528"/>
          </a:xfrm>
        </p:spPr>
        <p:txBody>
          <a:bodyPr>
            <a:noAutofit/>
          </a:bodyPr>
          <a:lstStyle/>
          <a:p>
            <a:pPr marL="0" indent="0">
              <a:buNone/>
            </a:pPr>
            <a:r>
              <a:rPr lang="de-DE" sz="1800" b="1" dirty="0" smtClean="0"/>
              <a:t>Präambel </a:t>
            </a:r>
          </a:p>
          <a:p>
            <a:pPr marL="0" indent="0">
              <a:buNone/>
            </a:pPr>
            <a:r>
              <a:rPr lang="de-DE" sz="1800" dirty="0" smtClean="0"/>
              <a:t>…</a:t>
            </a:r>
          </a:p>
          <a:p>
            <a:pPr marL="0" indent="0">
              <a:buNone/>
            </a:pPr>
            <a:r>
              <a:rPr lang="de-DE" sz="1800" dirty="0" err="1" smtClean="0"/>
              <a:t>Konfligierende</a:t>
            </a:r>
            <a:r>
              <a:rPr lang="de-DE" sz="1800" dirty="0" smtClean="0"/>
              <a:t> moralische Forderungen können wohl am besten durch wohlerwogene Überlegungen statt durch blindes Vertrauen in detaillierte Regeln erfüllt werden. Prinzipien sollen Informatiker dazu bewegen, so umfassend wie nur möglich zu bedenken, wer durch ihre </a:t>
            </a:r>
            <a:r>
              <a:rPr lang="de-DE" sz="1800" dirty="0"/>
              <a:t>Arbeit betroffen wird; zu beurteilen, ob sie und ihre Kollegen andere Menschen mit dem </a:t>
            </a:r>
            <a:r>
              <a:rPr lang="de-DE" sz="1800" dirty="0" smtClean="0"/>
              <a:t>gebotenen </a:t>
            </a:r>
            <a:r>
              <a:rPr lang="de-DE" sz="1800" dirty="0"/>
              <a:t>Respekt behandeln; zu überlegen, wie die Öffentlichkeit, sofern sie ausreichend gut </a:t>
            </a:r>
            <a:r>
              <a:rPr lang="de-DE" sz="1800" dirty="0" smtClean="0"/>
              <a:t>informiert ist, ihre Entscheidungen bewerten würde; zu analysieren, wie die Schwächsten durch ihre Entscheidungen betroffen werden; zu bedenken, ob ihre Handlungen dem Ideal eines professionellen Informatikers entsprechen. </a:t>
            </a:r>
            <a:r>
              <a:rPr lang="de-DE" sz="1800" b="1" dirty="0" smtClean="0"/>
              <a:t>Bei allen diesen Überlegungen steht die Sorge </a:t>
            </a:r>
            <a:r>
              <a:rPr lang="de-DE" sz="1800" b="1" dirty="0"/>
              <a:t>für die Gesundheit, die Sicherheit und die Wohlfahrt der Öffentlichkeit an erster Stelle; </a:t>
            </a:r>
            <a:r>
              <a:rPr lang="de-DE" sz="1800" b="1" dirty="0" smtClean="0"/>
              <a:t>das heißt, dass das öffentliche Interesse für die vorliegenden Leitlinien von zentraler Bedeutung </a:t>
            </a:r>
            <a:r>
              <a:rPr lang="de-DE" sz="1800" b="1" dirty="0"/>
              <a:t>ist. </a:t>
            </a:r>
            <a:endParaRPr lang="de-DE" sz="1800" b="1" dirty="0" smtClean="0"/>
          </a:p>
          <a:p>
            <a:pPr marL="0" indent="0">
              <a:buNone/>
            </a:pPr>
            <a:r>
              <a:rPr lang="de-DE" sz="1800" dirty="0" smtClean="0"/>
              <a:t>…</a:t>
            </a:r>
          </a:p>
        </p:txBody>
      </p:sp>
    </p:spTree>
    <p:extLst>
      <p:ext uri="{BB962C8B-B14F-4D97-AF65-F5344CB8AC3E}">
        <p14:creationId xmlns:p14="http://schemas.microsoft.com/office/powerpoint/2010/main" val="347941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phil. habil. Karsten Weber, 04.05.2017</a:t>
            </a:r>
            <a:endParaRPr lang="de-DE" dirty="0"/>
          </a:p>
        </p:txBody>
      </p:sp>
      <p:sp>
        <p:nvSpPr>
          <p:cNvPr id="4" name="Foliennummernplatzhalter 3"/>
          <p:cNvSpPr>
            <a:spLocks noGrp="1"/>
          </p:cNvSpPr>
          <p:nvPr>
            <p:ph type="sldNum" sz="quarter" idx="12"/>
          </p:nvPr>
        </p:nvSpPr>
        <p:spPr/>
        <p:txBody>
          <a:bodyPr/>
          <a:lstStyle/>
          <a:p>
            <a:r>
              <a:rPr lang="de-DE" smtClean="0"/>
              <a:t>S. </a:t>
            </a:r>
            <a:fld id="{D7EFD9E5-FB44-4C01-A2C2-48348664E7CC}" type="slidenum">
              <a:rPr lang="de-DE" smtClean="0"/>
              <a:pPr/>
              <a:t>9</a:t>
            </a:fld>
            <a:endParaRPr lang="de-DE" dirty="0"/>
          </a:p>
        </p:txBody>
      </p:sp>
      <p:sp>
        <p:nvSpPr>
          <p:cNvPr id="5" name="Titel 4"/>
          <p:cNvSpPr>
            <a:spLocks noGrp="1"/>
          </p:cNvSpPr>
          <p:nvPr>
            <p:ph type="title"/>
          </p:nvPr>
        </p:nvSpPr>
        <p:spPr/>
        <p:txBody>
          <a:bodyPr/>
          <a:lstStyle/>
          <a:p>
            <a:r>
              <a:rPr lang="de-DE" dirty="0" smtClean="0"/>
              <a:t>Langfassung</a:t>
            </a:r>
            <a:endParaRPr lang="de-DE" dirty="0"/>
          </a:p>
        </p:txBody>
      </p:sp>
      <p:pic>
        <p:nvPicPr>
          <p:cNvPr id="8" name="Picture 2" descr="https://www.oth-regensburg.de/fileadmin/media/fakultaeten/s/forschung_projekte/IST/Bilder_ungeordnet/OTH_Logo_I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2" y="6408001"/>
            <a:ext cx="1763720" cy="4120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platzhalter 4"/>
          <p:cNvSpPr>
            <a:spLocks noGrp="1"/>
          </p:cNvSpPr>
          <p:nvPr>
            <p:ph type="body" sz="quarter" idx="4294967295"/>
          </p:nvPr>
        </p:nvSpPr>
        <p:spPr>
          <a:xfrm>
            <a:off x="3707904" y="116632"/>
            <a:ext cx="5284912" cy="432048"/>
          </a:xfrm>
        </p:spPr>
        <p:txBody>
          <a:bodyPr>
            <a:noAutofit/>
          </a:bodyPr>
          <a:lstStyle/>
          <a:p>
            <a:pPr marL="0" indent="0" algn="r">
              <a:buNone/>
            </a:pPr>
            <a:r>
              <a:rPr lang="en-US" sz="2400" dirty="0" err="1" smtClean="0"/>
              <a:t>Wohl</a:t>
            </a:r>
            <a:r>
              <a:rPr lang="en-US" sz="2400" dirty="0" smtClean="0"/>
              <a:t> </a:t>
            </a:r>
            <a:r>
              <a:rPr lang="en-US" sz="2400" dirty="0"/>
              <a:t>und </a:t>
            </a:r>
            <a:r>
              <a:rPr lang="en-US" sz="2400" dirty="0" err="1"/>
              <a:t>Verantwortung</a:t>
            </a:r>
            <a:endParaRPr lang="en-US" sz="2400" dirty="0"/>
          </a:p>
        </p:txBody>
      </p:sp>
      <p:sp>
        <p:nvSpPr>
          <p:cNvPr id="21" name="Inhaltsplatzhalter 5"/>
          <p:cNvSpPr>
            <a:spLocks noGrp="1"/>
          </p:cNvSpPr>
          <p:nvPr>
            <p:ph idx="1"/>
          </p:nvPr>
        </p:nvSpPr>
        <p:spPr>
          <a:xfrm>
            <a:off x="288002" y="1412776"/>
            <a:ext cx="8604479" cy="4752528"/>
          </a:xfrm>
        </p:spPr>
        <p:txBody>
          <a:bodyPr>
            <a:noAutofit/>
          </a:bodyPr>
          <a:lstStyle/>
          <a:p>
            <a:pPr marL="0" indent="0">
              <a:buNone/>
            </a:pPr>
            <a:r>
              <a:rPr lang="de-DE" sz="1800" b="1" dirty="0" smtClean="0"/>
              <a:t>Präambel </a:t>
            </a:r>
          </a:p>
          <a:p>
            <a:pPr marL="0" indent="0">
              <a:buNone/>
            </a:pPr>
            <a:r>
              <a:rPr lang="de-DE" sz="1800" dirty="0" smtClean="0"/>
              <a:t>…</a:t>
            </a:r>
          </a:p>
          <a:p>
            <a:pPr marL="0" indent="0">
              <a:buNone/>
            </a:pPr>
            <a:r>
              <a:rPr lang="de-DE" sz="1800" dirty="0" smtClean="0"/>
              <a:t>Die Leitlinien dienen nicht nur zur Bewertung umstrittener Handlungen; sie haben zudem eine wichtige erzieherische Aufgabe. </a:t>
            </a:r>
            <a:r>
              <a:rPr lang="de-DE" sz="1800" b="1" dirty="0" smtClean="0"/>
              <a:t>Da die vorliegenden Leitlinien die Haltung der Profession hinsichtlich moralischer Fragen zum Ausdruck bringen, sind sie außerdem ein Werkzeug, um sowohl die Öffentlichkeit als auch zukünftige Berufstätige über die moralischen </a:t>
            </a:r>
            <a:r>
              <a:rPr lang="de-DE" sz="1800" b="1" dirty="0"/>
              <a:t>Verpflichtungen aller Informatiker aufzuklären</a:t>
            </a:r>
            <a:r>
              <a:rPr lang="de-DE" sz="1800" b="1" dirty="0" smtClean="0"/>
              <a:t>.</a:t>
            </a:r>
          </a:p>
          <a:p>
            <a:pPr marL="0" indent="0">
              <a:buNone/>
            </a:pPr>
            <a:endParaRPr lang="de-DE" sz="1800" b="1" dirty="0"/>
          </a:p>
          <a:p>
            <a:pPr marL="0" indent="0">
              <a:buNone/>
            </a:pPr>
            <a:endParaRPr lang="de-DE" sz="1800" b="1" dirty="0" smtClean="0"/>
          </a:p>
          <a:p>
            <a:pPr marL="0" indent="0">
              <a:buNone/>
            </a:pPr>
            <a:endParaRPr lang="de-DE" sz="1800" b="1" dirty="0"/>
          </a:p>
          <a:p>
            <a:pPr marL="0" indent="0">
              <a:buNone/>
            </a:pPr>
            <a:endParaRPr lang="de-DE" sz="1800" b="1" dirty="0" smtClean="0"/>
          </a:p>
          <a:p>
            <a:pPr marL="0" indent="0">
              <a:buNone/>
            </a:pPr>
            <a:endParaRPr lang="de-DE" sz="1800" b="1" dirty="0"/>
          </a:p>
          <a:p>
            <a:pPr marL="0" indent="0">
              <a:buNone/>
            </a:pPr>
            <a:endParaRPr lang="de-DE" sz="1800" b="1" dirty="0" smtClean="0"/>
          </a:p>
          <a:p>
            <a:pPr marL="0" indent="0">
              <a:buNone/>
            </a:pPr>
            <a:r>
              <a:rPr lang="de-DE" sz="1200" dirty="0" smtClean="0"/>
              <a:t>Hervorhebungen jeweils von Karsten Weber, nicht im Leitlinientext.</a:t>
            </a:r>
          </a:p>
        </p:txBody>
      </p:sp>
    </p:spTree>
    <p:extLst>
      <p:ext uri="{BB962C8B-B14F-4D97-AF65-F5344CB8AC3E}">
        <p14:creationId xmlns:p14="http://schemas.microsoft.com/office/powerpoint/2010/main" val="266714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_PowerPoint 4x3">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TH Standard">
      <a:majorFont>
        <a:latin typeface="Lucida Sans"/>
        <a:ea typeface=""/>
        <a:cs typeface=""/>
      </a:majorFont>
      <a:minorFont>
        <a:latin typeface="Lucida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TH_PowerPoint_4x3.potx" id="{612FBF5C-D37C-4B04-8F5B-4ADD7E302584}" vid="{CC47E216-5566-4942-AF79-612A3CC0F030}"/>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Vorlage_PowerPoint 4x3</Template>
  <TotalTime>0</TotalTime>
  <Words>2109</Words>
  <Application>Microsoft Office PowerPoint</Application>
  <PresentationFormat>Bildschirmpräsentation (4:3)</PresentationFormat>
  <Paragraphs>183</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Lucida Sans</vt:lpstr>
      <vt:lpstr>Vorlage_PowerPoint 4x3</vt:lpstr>
      <vt:lpstr>Wohl und Verantwortung</vt:lpstr>
      <vt:lpstr>Grundlegende Informationen</vt:lpstr>
      <vt:lpstr>Übersetzung</vt:lpstr>
      <vt:lpstr>Struktur der IEEE-CS/ACM-Leitlinien</vt:lpstr>
      <vt:lpstr>Kurzfassung</vt:lpstr>
      <vt:lpstr>Kurzfassung</vt:lpstr>
      <vt:lpstr>Langfassung</vt:lpstr>
      <vt:lpstr>Langfassung</vt:lpstr>
      <vt:lpstr>Langfassung</vt:lpstr>
      <vt:lpstr>Langfassung</vt:lpstr>
      <vt:lpstr>Langfassung</vt:lpstr>
      <vt:lpstr>Langfassung</vt:lpstr>
      <vt:lpstr>Wohl und Verantwortung</vt:lpstr>
    </vt:vector>
  </TitlesOfParts>
  <Company>Hochschule Regensburg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Karsten Weber</dc:creator>
  <cp:lastModifiedBy>jantec</cp:lastModifiedBy>
  <cp:revision>167</cp:revision>
  <dcterms:created xsi:type="dcterms:W3CDTF">2016-06-07T06:54:09Z</dcterms:created>
  <dcterms:modified xsi:type="dcterms:W3CDTF">2017-05-15T10:42:54Z</dcterms:modified>
</cp:coreProperties>
</file>